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3" r:id="rId9"/>
    <p:sldId id="263" r:id="rId10"/>
    <p:sldId id="264" r:id="rId11"/>
    <p:sldId id="265" r:id="rId12"/>
    <p:sldId id="276" r:id="rId13"/>
    <p:sldId id="266" r:id="rId14"/>
    <p:sldId id="277" r:id="rId15"/>
    <p:sldId id="267" r:id="rId16"/>
    <p:sldId id="268" r:id="rId17"/>
    <p:sldId id="269" r:id="rId18"/>
    <p:sldId id="274" r:id="rId19"/>
    <p:sldId id="278" r:id="rId20"/>
    <p:sldId id="270" r:id="rId21"/>
    <p:sldId id="272" r:id="rId22"/>
  </p:sldIdLst>
  <p:sldSz cx="18288000" cy="10287000"/>
  <p:notesSz cx="6858000" cy="9144000"/>
  <p:embeddedFontLst>
    <p:embeddedFont>
      <p:font typeface="Arimo Bold" panose="020B0604020202020204" charset="0"/>
      <p:regular r:id="rId23"/>
    </p:embeddedFont>
    <p:embeddedFont>
      <p:font typeface="Helios" panose="020B0604020202020204" charset="0"/>
      <p:regular r:id="rId24"/>
    </p:embeddedFont>
    <p:embeddedFont>
      <p:font typeface="Helios Bold" panose="020B0604020202020204" charset="0"/>
      <p:regular r:id="rId25"/>
    </p:embeddedFont>
    <p:embeddedFont>
      <p:font typeface="Klein" panose="020B0604020202020204" charset="0"/>
      <p:regular r:id="rId26"/>
    </p:embeddedFont>
    <p:embeddedFont>
      <p:font typeface="Klein Bold" panose="020B0604020202020204" charset="0"/>
      <p:regular r:id="rId27"/>
    </p:embeddedFont>
    <p:embeddedFont>
      <p:font typeface="Telegraf"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22" autoAdjust="0"/>
  </p:normalViewPr>
  <p:slideViewPr>
    <p:cSldViewPr>
      <p:cViewPr>
        <p:scale>
          <a:sx n="50" d="100"/>
          <a:sy n="50" d="100"/>
        </p:scale>
        <p:origin x="1085"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7827761" y="2750608"/>
            <a:ext cx="8537169" cy="3781425"/>
          </a:xfrm>
          <a:prstGeom prst="rect">
            <a:avLst/>
          </a:prstGeom>
        </p:spPr>
        <p:txBody>
          <a:bodyPr lIns="0" tIns="0" rIns="0" bIns="0" rtlCol="0" anchor="t">
            <a:spAutoFit/>
          </a:bodyPr>
          <a:lstStyle/>
          <a:p>
            <a:pPr algn="r">
              <a:lnSpc>
                <a:spcPts val="9959"/>
              </a:lnSpc>
            </a:pPr>
            <a:r>
              <a:rPr lang="en-US" sz="8299" b="1">
                <a:solidFill>
                  <a:srgbClr val="2A2E3A"/>
                </a:solidFill>
                <a:latin typeface="Klein Bold"/>
                <a:ea typeface="Klein Bold"/>
                <a:cs typeface="Klein Bold"/>
                <a:sym typeface="Klein Bold"/>
              </a:rPr>
              <a:t>VEHICLE SAFETY APPLICATION USING CAN</a:t>
            </a:r>
          </a:p>
        </p:txBody>
      </p:sp>
      <p:grpSp>
        <p:nvGrpSpPr>
          <p:cNvPr id="6" name="Group 6"/>
          <p:cNvGrpSpPr/>
          <p:nvPr/>
        </p:nvGrpSpPr>
        <p:grpSpPr>
          <a:xfrm>
            <a:off x="12907631" y="7902203"/>
            <a:ext cx="4644504" cy="1941267"/>
            <a:chOff x="0" y="0"/>
            <a:chExt cx="806891" cy="337257"/>
          </a:xfrm>
        </p:grpSpPr>
        <p:sp>
          <p:nvSpPr>
            <p:cNvPr id="7" name="Freeform 7"/>
            <p:cNvSpPr/>
            <p:nvPr/>
          </p:nvSpPr>
          <p:spPr>
            <a:xfrm>
              <a:off x="0" y="0"/>
              <a:ext cx="806891" cy="337257"/>
            </a:xfrm>
            <a:custGeom>
              <a:avLst/>
              <a:gdLst/>
              <a:ahLst/>
              <a:cxnLst/>
              <a:rect l="l" t="t" r="r" b="b"/>
              <a:pathLst>
                <a:path w="806891" h="337257">
                  <a:moveTo>
                    <a:pt x="166690" y="0"/>
                  </a:moveTo>
                  <a:lnTo>
                    <a:pt x="640201" y="0"/>
                  </a:lnTo>
                  <a:cubicBezTo>
                    <a:pt x="732261" y="0"/>
                    <a:pt x="806891" y="74630"/>
                    <a:pt x="806891" y="166690"/>
                  </a:cubicBezTo>
                  <a:lnTo>
                    <a:pt x="806891" y="170567"/>
                  </a:lnTo>
                  <a:cubicBezTo>
                    <a:pt x="806891" y="262627"/>
                    <a:pt x="732261" y="337257"/>
                    <a:pt x="640201" y="337257"/>
                  </a:cubicBezTo>
                  <a:lnTo>
                    <a:pt x="166690" y="337257"/>
                  </a:lnTo>
                  <a:cubicBezTo>
                    <a:pt x="74630" y="337257"/>
                    <a:pt x="0" y="262627"/>
                    <a:pt x="0" y="170567"/>
                  </a:cubicBezTo>
                  <a:lnTo>
                    <a:pt x="0" y="166690"/>
                  </a:lnTo>
                  <a:cubicBezTo>
                    <a:pt x="0" y="74630"/>
                    <a:pt x="74630" y="0"/>
                    <a:pt x="166690" y="0"/>
                  </a:cubicBezTo>
                  <a:close/>
                </a:path>
              </a:pathLst>
            </a:custGeom>
            <a:solidFill>
              <a:srgbClr val="F4F4F4"/>
            </a:solidFill>
            <a:ln cap="rnd">
              <a:noFill/>
              <a:prstDash val="solid"/>
              <a:round/>
            </a:ln>
          </p:spPr>
          <p:txBody>
            <a:bodyPr/>
            <a:lstStyle/>
            <a:p>
              <a:endParaRPr lang="en-US"/>
            </a:p>
          </p:txBody>
        </p:sp>
        <p:sp>
          <p:nvSpPr>
            <p:cNvPr id="8" name="TextBox 8"/>
            <p:cNvSpPr txBox="1"/>
            <p:nvPr/>
          </p:nvSpPr>
          <p:spPr>
            <a:xfrm>
              <a:off x="0" y="-104775"/>
              <a:ext cx="806891" cy="442032"/>
            </a:xfrm>
            <a:prstGeom prst="rect">
              <a:avLst/>
            </a:prstGeom>
          </p:spPr>
          <p:txBody>
            <a:bodyPr lIns="192532" tIns="192532" rIns="192532" bIns="192532" rtlCol="0" anchor="ctr"/>
            <a:lstStyle/>
            <a:p>
              <a:pPr algn="l">
                <a:lnSpc>
                  <a:spcPts val="4200"/>
                </a:lnSpc>
              </a:pPr>
              <a:r>
                <a:rPr lang="en-US" sz="3000">
                  <a:solidFill>
                    <a:srgbClr val="2A2E3A"/>
                  </a:solidFill>
                  <a:latin typeface="Telegraf"/>
                  <a:ea typeface="Telegraf"/>
                  <a:cs typeface="Telegraf"/>
                  <a:sym typeface="Telegraf"/>
                </a:rPr>
                <a:t>Lê Nguyên Phúc</a:t>
              </a:r>
            </a:p>
            <a:p>
              <a:pPr algn="l">
                <a:lnSpc>
                  <a:spcPts val="4200"/>
                </a:lnSpc>
              </a:pPr>
              <a:r>
                <a:rPr lang="en-US" sz="3000">
                  <a:solidFill>
                    <a:srgbClr val="2A2E3A"/>
                  </a:solidFill>
                  <a:latin typeface="Telegraf"/>
                  <a:ea typeface="Telegraf"/>
                  <a:cs typeface="Telegraf"/>
                  <a:sym typeface="Telegraf"/>
                </a:rPr>
                <a:t>Lê Quang Hùng</a:t>
              </a:r>
            </a:p>
            <a:p>
              <a:pPr algn="l">
                <a:lnSpc>
                  <a:spcPts val="4200"/>
                </a:lnSpc>
              </a:pPr>
              <a:r>
                <a:rPr lang="en-US" sz="3000">
                  <a:solidFill>
                    <a:srgbClr val="2A2E3A"/>
                  </a:solidFill>
                  <a:latin typeface="Telegraf"/>
                  <a:ea typeface="Telegraf"/>
                  <a:cs typeface="Telegraf"/>
                  <a:sym typeface="Telegraf"/>
                </a:rPr>
                <a:t>Trần Thanh Tín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33154"/>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sp>
        <p:nvSpPr>
          <p:cNvPr id="3" name="TextBox 3"/>
          <p:cNvSpPr txBox="1"/>
          <p:nvPr/>
        </p:nvSpPr>
        <p:spPr>
          <a:xfrm>
            <a:off x="773242" y="475949"/>
            <a:ext cx="12063594" cy="1158875"/>
          </a:xfrm>
          <a:prstGeom prst="rect">
            <a:avLst/>
          </a:prstGeom>
        </p:spPr>
        <p:txBody>
          <a:bodyPr lIns="0" tIns="0" rIns="0" bIns="0" rtlCol="0" anchor="t">
            <a:spAutoFit/>
          </a:bodyPr>
          <a:lstStyle/>
          <a:p>
            <a:pPr algn="l">
              <a:lnSpc>
                <a:spcPts val="9099"/>
              </a:lnSpc>
            </a:pPr>
            <a:r>
              <a:rPr lang="en-US" sz="6999" b="1">
                <a:solidFill>
                  <a:srgbClr val="FFFFFF"/>
                </a:solidFill>
                <a:latin typeface="Arimo Bold"/>
                <a:ea typeface="Arimo Bold"/>
                <a:cs typeface="Arimo Bold"/>
                <a:sym typeface="Arimo Bold"/>
              </a:rPr>
              <a:t>Phương Thức Hoạt Động</a:t>
            </a:r>
          </a:p>
        </p:txBody>
      </p:sp>
      <p:sp>
        <p:nvSpPr>
          <p:cNvPr id="4" name="TextBox 4"/>
          <p:cNvSpPr txBox="1"/>
          <p:nvPr/>
        </p:nvSpPr>
        <p:spPr>
          <a:xfrm>
            <a:off x="773242" y="6075657"/>
            <a:ext cx="11194031" cy="606426"/>
          </a:xfrm>
          <a:prstGeom prst="rect">
            <a:avLst/>
          </a:prstGeom>
        </p:spPr>
        <p:txBody>
          <a:bodyPr lIns="0" tIns="0" rIns="0" bIns="0" rtlCol="0" anchor="t">
            <a:spAutoFit/>
          </a:bodyPr>
          <a:lstStyle/>
          <a:p>
            <a:pPr marL="755644" lvl="1" indent="-377822" algn="ctr">
              <a:lnSpc>
                <a:spcPts val="4899"/>
              </a:lnSpc>
              <a:buFont typeface="Arial"/>
              <a:buChar char="•"/>
            </a:pPr>
            <a:r>
              <a:rPr lang="en-US" sz="3499">
                <a:solidFill>
                  <a:srgbClr val="2A2E3A"/>
                </a:solidFill>
                <a:latin typeface="Helios"/>
                <a:ea typeface="Helios"/>
                <a:cs typeface="Helios"/>
                <a:sym typeface="Helios"/>
              </a:rPr>
              <a:t>Dự án chia làm 2 thành phần chính: Master và Slave</a:t>
            </a:r>
          </a:p>
        </p:txBody>
      </p:sp>
      <p:sp>
        <p:nvSpPr>
          <p:cNvPr id="5" name="TextBox 5"/>
          <p:cNvSpPr txBox="1"/>
          <p:nvPr/>
        </p:nvSpPr>
        <p:spPr>
          <a:xfrm>
            <a:off x="773242" y="6941989"/>
            <a:ext cx="15769682" cy="606426"/>
          </a:xfrm>
          <a:prstGeom prst="rect">
            <a:avLst/>
          </a:prstGeom>
        </p:spPr>
        <p:txBody>
          <a:bodyPr lIns="0" tIns="0" rIns="0" bIns="0" rtlCol="0" anchor="t">
            <a:spAutoFit/>
          </a:bodyPr>
          <a:lstStyle/>
          <a:p>
            <a:pPr marL="755644" lvl="1" indent="-377822" algn="l">
              <a:lnSpc>
                <a:spcPts val="4899"/>
              </a:lnSpc>
              <a:buFont typeface="Arial"/>
              <a:buChar char="•"/>
            </a:pPr>
            <a:r>
              <a:rPr lang="en-US" sz="3499">
                <a:solidFill>
                  <a:srgbClr val="2A2E3A"/>
                </a:solidFill>
                <a:latin typeface="Helios"/>
                <a:ea typeface="Helios"/>
                <a:cs typeface="Helios"/>
                <a:sym typeface="Helios"/>
              </a:rPr>
              <a:t>Master sẽ lấy thông tin từ cảm biến, sau đó truyền thông tin này đến slave</a:t>
            </a:r>
          </a:p>
        </p:txBody>
      </p:sp>
      <p:sp>
        <p:nvSpPr>
          <p:cNvPr id="6" name="TextBox 6"/>
          <p:cNvSpPr txBox="1"/>
          <p:nvPr/>
        </p:nvSpPr>
        <p:spPr>
          <a:xfrm>
            <a:off x="773242" y="7805589"/>
            <a:ext cx="15769682" cy="1225551"/>
          </a:xfrm>
          <a:prstGeom prst="rect">
            <a:avLst/>
          </a:prstGeom>
        </p:spPr>
        <p:txBody>
          <a:bodyPr lIns="0" tIns="0" rIns="0" bIns="0" rtlCol="0" anchor="t">
            <a:spAutoFit/>
          </a:bodyPr>
          <a:lstStyle/>
          <a:p>
            <a:pPr marL="755644" lvl="1" indent="-377822" algn="l">
              <a:lnSpc>
                <a:spcPts val="4899"/>
              </a:lnSpc>
              <a:buFont typeface="Arial"/>
              <a:buChar char="•"/>
            </a:pPr>
            <a:r>
              <a:rPr lang="en-US" sz="3499">
                <a:solidFill>
                  <a:srgbClr val="000000"/>
                </a:solidFill>
                <a:latin typeface="Helios"/>
                <a:ea typeface="Helios"/>
                <a:cs typeface="Helios"/>
                <a:sym typeface="Helios"/>
              </a:rPr>
              <a:t>Slave nhận được thông tin từ Master, rồi in ra màn hình thông tin các thông tin trạng thái và điều khiển động cơ hoạt động dựa trên trạng thái đó  </a:t>
            </a:r>
          </a:p>
        </p:txBody>
      </p:sp>
      <p:sp>
        <p:nvSpPr>
          <p:cNvPr id="7" name="TextBox 7"/>
          <p:cNvSpPr txBox="1"/>
          <p:nvPr/>
        </p:nvSpPr>
        <p:spPr>
          <a:xfrm>
            <a:off x="773242" y="3313290"/>
            <a:ext cx="15769682" cy="2463801"/>
          </a:xfrm>
          <a:prstGeom prst="rect">
            <a:avLst/>
          </a:prstGeom>
        </p:spPr>
        <p:txBody>
          <a:bodyPr lIns="0" tIns="0" rIns="0" bIns="0" rtlCol="0" anchor="t">
            <a:spAutoFit/>
          </a:bodyPr>
          <a:lstStyle/>
          <a:p>
            <a:pPr marL="755644" lvl="1" indent="-377822" algn="l">
              <a:lnSpc>
                <a:spcPts val="4899"/>
              </a:lnSpc>
              <a:buFont typeface="Arial"/>
              <a:buChar char="•"/>
            </a:pPr>
            <a:r>
              <a:rPr lang="en-US" sz="3499">
                <a:solidFill>
                  <a:srgbClr val="000000"/>
                </a:solidFill>
                <a:latin typeface="Helios"/>
                <a:ea typeface="Helios"/>
                <a:cs typeface="Helios"/>
                <a:sym typeface="Helios"/>
              </a:rPr>
              <a:t>Nhóm tích hợp phần cứng và phần mềm để xây dựng hệ thống này. Phần cứng bao gồm các mô-đun CAN kết nối với các cảm biến, trong khi phần mềm được thiết kế để phân tích dữ liệu thời gian thực và hiển thị thông tin trạng thái cho người lái xe.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33154"/>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grpSp>
        <p:nvGrpSpPr>
          <p:cNvPr id="3" name="Group 3"/>
          <p:cNvGrpSpPr/>
          <p:nvPr/>
        </p:nvGrpSpPr>
        <p:grpSpPr>
          <a:xfrm>
            <a:off x="6805039" y="5072061"/>
            <a:ext cx="4092094" cy="2112557"/>
            <a:chOff x="0" y="0"/>
            <a:chExt cx="1077753" cy="556394"/>
          </a:xfrm>
        </p:grpSpPr>
        <p:sp>
          <p:nvSpPr>
            <p:cNvPr id="4" name="Freeform 4"/>
            <p:cNvSpPr/>
            <p:nvPr/>
          </p:nvSpPr>
          <p:spPr>
            <a:xfrm>
              <a:off x="0" y="0"/>
              <a:ext cx="1077753" cy="556394"/>
            </a:xfrm>
            <a:custGeom>
              <a:avLst/>
              <a:gdLst/>
              <a:ahLst/>
              <a:cxnLst/>
              <a:rect l="l" t="t" r="r" b="b"/>
              <a:pathLst>
                <a:path w="1077753" h="556394">
                  <a:moveTo>
                    <a:pt x="96488" y="0"/>
                  </a:moveTo>
                  <a:lnTo>
                    <a:pt x="981265" y="0"/>
                  </a:lnTo>
                  <a:cubicBezTo>
                    <a:pt x="1006855" y="0"/>
                    <a:pt x="1031398" y="10166"/>
                    <a:pt x="1049493" y="28261"/>
                  </a:cubicBezTo>
                  <a:cubicBezTo>
                    <a:pt x="1067588" y="46356"/>
                    <a:pt x="1077753" y="70898"/>
                    <a:pt x="1077753" y="96488"/>
                  </a:cubicBezTo>
                  <a:lnTo>
                    <a:pt x="1077753" y="459906"/>
                  </a:lnTo>
                  <a:cubicBezTo>
                    <a:pt x="1077753" y="485496"/>
                    <a:pt x="1067588" y="510038"/>
                    <a:pt x="1049493" y="528133"/>
                  </a:cubicBezTo>
                  <a:cubicBezTo>
                    <a:pt x="1031398" y="546228"/>
                    <a:pt x="1006855" y="556394"/>
                    <a:pt x="981265" y="556394"/>
                  </a:cubicBezTo>
                  <a:lnTo>
                    <a:pt x="96488" y="556394"/>
                  </a:lnTo>
                  <a:cubicBezTo>
                    <a:pt x="70898" y="556394"/>
                    <a:pt x="46356" y="546228"/>
                    <a:pt x="28261" y="528133"/>
                  </a:cubicBezTo>
                  <a:cubicBezTo>
                    <a:pt x="10166" y="510038"/>
                    <a:pt x="0" y="485496"/>
                    <a:pt x="0" y="459906"/>
                  </a:cubicBezTo>
                  <a:lnTo>
                    <a:pt x="0" y="96488"/>
                  </a:lnTo>
                  <a:cubicBezTo>
                    <a:pt x="0" y="70898"/>
                    <a:pt x="10166" y="46356"/>
                    <a:pt x="28261" y="28261"/>
                  </a:cubicBezTo>
                  <a:cubicBezTo>
                    <a:pt x="46356" y="10166"/>
                    <a:pt x="70898" y="0"/>
                    <a:pt x="96488" y="0"/>
                  </a:cubicBezTo>
                  <a:close/>
                </a:path>
              </a:pathLst>
            </a:custGeom>
            <a:solidFill>
              <a:srgbClr val="153969"/>
            </a:solidFill>
          </p:spPr>
          <p:txBody>
            <a:bodyPr/>
            <a:lstStyle/>
            <a:p>
              <a:endParaRPr lang="en-US"/>
            </a:p>
          </p:txBody>
        </p:sp>
        <p:sp>
          <p:nvSpPr>
            <p:cNvPr id="5" name="TextBox 5"/>
            <p:cNvSpPr txBox="1"/>
            <p:nvPr/>
          </p:nvSpPr>
          <p:spPr>
            <a:xfrm>
              <a:off x="0" y="-85725"/>
              <a:ext cx="1077753" cy="642119"/>
            </a:xfrm>
            <a:prstGeom prst="rect">
              <a:avLst/>
            </a:prstGeom>
          </p:spPr>
          <p:txBody>
            <a:bodyPr lIns="50800" tIns="50800" rIns="50800" bIns="50800" rtlCol="0" anchor="ctr"/>
            <a:lstStyle/>
            <a:p>
              <a:pPr algn="ctr">
                <a:lnSpc>
                  <a:spcPts val="5039"/>
                </a:lnSpc>
              </a:pPr>
              <a:r>
                <a:rPr lang="en-US" sz="3599">
                  <a:solidFill>
                    <a:srgbClr val="FFFFFF"/>
                  </a:solidFill>
                  <a:latin typeface="Helios"/>
                  <a:ea typeface="Helios"/>
                  <a:cs typeface="Helios"/>
                  <a:sym typeface="Helios"/>
                </a:rPr>
                <a:t>STM32F103C8T6</a:t>
              </a:r>
            </a:p>
          </p:txBody>
        </p:sp>
      </p:grpSp>
      <p:grpSp>
        <p:nvGrpSpPr>
          <p:cNvPr id="6" name="Group 6"/>
          <p:cNvGrpSpPr/>
          <p:nvPr/>
        </p:nvGrpSpPr>
        <p:grpSpPr>
          <a:xfrm>
            <a:off x="1892334" y="5143500"/>
            <a:ext cx="2702906" cy="1969680"/>
            <a:chOff x="0" y="0"/>
            <a:chExt cx="711876" cy="518763"/>
          </a:xfrm>
        </p:grpSpPr>
        <p:sp>
          <p:nvSpPr>
            <p:cNvPr id="7" name="Freeform 7"/>
            <p:cNvSpPr/>
            <p:nvPr/>
          </p:nvSpPr>
          <p:spPr>
            <a:xfrm>
              <a:off x="0" y="0"/>
              <a:ext cx="711876" cy="518763"/>
            </a:xfrm>
            <a:custGeom>
              <a:avLst/>
              <a:gdLst/>
              <a:ahLst/>
              <a:cxnLst/>
              <a:rect l="l" t="t" r="r" b="b"/>
              <a:pathLst>
                <a:path w="711876" h="518763">
                  <a:moveTo>
                    <a:pt x="146079" y="0"/>
                  </a:moveTo>
                  <a:lnTo>
                    <a:pt x="565797" y="0"/>
                  </a:lnTo>
                  <a:cubicBezTo>
                    <a:pt x="604540" y="0"/>
                    <a:pt x="641696" y="15390"/>
                    <a:pt x="669091" y="42786"/>
                  </a:cubicBezTo>
                  <a:cubicBezTo>
                    <a:pt x="696486" y="70181"/>
                    <a:pt x="711876" y="107336"/>
                    <a:pt x="711876" y="146079"/>
                  </a:cubicBezTo>
                  <a:lnTo>
                    <a:pt x="711876" y="372684"/>
                  </a:lnTo>
                  <a:cubicBezTo>
                    <a:pt x="711876" y="411427"/>
                    <a:pt x="696486" y="448583"/>
                    <a:pt x="669091" y="475978"/>
                  </a:cubicBezTo>
                  <a:cubicBezTo>
                    <a:pt x="641696" y="503373"/>
                    <a:pt x="604540" y="518763"/>
                    <a:pt x="565797" y="518763"/>
                  </a:cubicBezTo>
                  <a:lnTo>
                    <a:pt x="146079" y="518763"/>
                  </a:lnTo>
                  <a:cubicBezTo>
                    <a:pt x="107336" y="518763"/>
                    <a:pt x="70181" y="503373"/>
                    <a:pt x="42786" y="475978"/>
                  </a:cubicBezTo>
                  <a:cubicBezTo>
                    <a:pt x="15390" y="448583"/>
                    <a:pt x="0" y="411427"/>
                    <a:pt x="0" y="372684"/>
                  </a:cubicBezTo>
                  <a:lnTo>
                    <a:pt x="0" y="146079"/>
                  </a:lnTo>
                  <a:cubicBezTo>
                    <a:pt x="0" y="107336"/>
                    <a:pt x="15390" y="70181"/>
                    <a:pt x="42786" y="42786"/>
                  </a:cubicBezTo>
                  <a:cubicBezTo>
                    <a:pt x="70181" y="15390"/>
                    <a:pt x="107336" y="0"/>
                    <a:pt x="146079" y="0"/>
                  </a:cubicBezTo>
                  <a:close/>
                </a:path>
              </a:pathLst>
            </a:custGeom>
            <a:solidFill>
              <a:srgbClr val="00BF63"/>
            </a:solidFill>
          </p:spPr>
          <p:txBody>
            <a:bodyPr/>
            <a:lstStyle/>
            <a:p>
              <a:endParaRPr lang="en-US"/>
            </a:p>
          </p:txBody>
        </p:sp>
        <p:sp>
          <p:nvSpPr>
            <p:cNvPr id="8" name="TextBox 8"/>
            <p:cNvSpPr txBox="1"/>
            <p:nvPr/>
          </p:nvSpPr>
          <p:spPr>
            <a:xfrm>
              <a:off x="0" y="-66675"/>
              <a:ext cx="711876" cy="585438"/>
            </a:xfrm>
            <a:prstGeom prst="rect">
              <a:avLst/>
            </a:prstGeom>
          </p:spPr>
          <p:txBody>
            <a:bodyPr lIns="50800" tIns="50800" rIns="50800" bIns="50800" rtlCol="0" anchor="ctr"/>
            <a:lstStyle/>
            <a:p>
              <a:pPr algn="ctr">
                <a:lnSpc>
                  <a:spcPts val="4199"/>
                </a:lnSpc>
              </a:pPr>
              <a:r>
                <a:rPr lang="en-US" sz="2999" b="1">
                  <a:solidFill>
                    <a:srgbClr val="FFFFFF"/>
                  </a:solidFill>
                  <a:latin typeface="Helios Bold"/>
                  <a:ea typeface="Helios Bold"/>
                  <a:cs typeface="Helios Bold"/>
                  <a:sym typeface="Helios Bold"/>
                </a:rPr>
                <a:t>PIR Sensor</a:t>
              </a:r>
            </a:p>
          </p:txBody>
        </p:sp>
      </p:grpSp>
      <p:grpSp>
        <p:nvGrpSpPr>
          <p:cNvPr id="9" name="Group 9"/>
          <p:cNvGrpSpPr/>
          <p:nvPr/>
        </p:nvGrpSpPr>
        <p:grpSpPr>
          <a:xfrm>
            <a:off x="13106933" y="5301602"/>
            <a:ext cx="2400823" cy="1653476"/>
            <a:chOff x="0" y="0"/>
            <a:chExt cx="632316" cy="435483"/>
          </a:xfrm>
        </p:grpSpPr>
        <p:sp>
          <p:nvSpPr>
            <p:cNvPr id="10" name="Freeform 10"/>
            <p:cNvSpPr/>
            <p:nvPr/>
          </p:nvSpPr>
          <p:spPr>
            <a:xfrm>
              <a:off x="0" y="0"/>
              <a:ext cx="632316" cy="435483"/>
            </a:xfrm>
            <a:custGeom>
              <a:avLst/>
              <a:gdLst/>
              <a:ahLst/>
              <a:cxnLst/>
              <a:rect l="l" t="t" r="r" b="b"/>
              <a:pathLst>
                <a:path w="632316" h="435483">
                  <a:moveTo>
                    <a:pt x="164459" y="0"/>
                  </a:moveTo>
                  <a:lnTo>
                    <a:pt x="467856" y="0"/>
                  </a:lnTo>
                  <a:cubicBezTo>
                    <a:pt x="558685" y="0"/>
                    <a:pt x="632316" y="73631"/>
                    <a:pt x="632316" y="164459"/>
                  </a:cubicBezTo>
                  <a:lnTo>
                    <a:pt x="632316" y="271024"/>
                  </a:lnTo>
                  <a:cubicBezTo>
                    <a:pt x="632316" y="361852"/>
                    <a:pt x="558685" y="435483"/>
                    <a:pt x="467856" y="435483"/>
                  </a:cubicBezTo>
                  <a:lnTo>
                    <a:pt x="164459" y="435483"/>
                  </a:lnTo>
                  <a:cubicBezTo>
                    <a:pt x="120842" y="435483"/>
                    <a:pt x="79011" y="418157"/>
                    <a:pt x="48169" y="387314"/>
                  </a:cubicBezTo>
                  <a:cubicBezTo>
                    <a:pt x="17327" y="356472"/>
                    <a:pt x="0" y="314641"/>
                    <a:pt x="0" y="271024"/>
                  </a:cubicBezTo>
                  <a:lnTo>
                    <a:pt x="0" y="164459"/>
                  </a:lnTo>
                  <a:cubicBezTo>
                    <a:pt x="0" y="73631"/>
                    <a:pt x="73631" y="0"/>
                    <a:pt x="164459" y="0"/>
                  </a:cubicBezTo>
                  <a:close/>
                </a:path>
              </a:pathLst>
            </a:custGeom>
            <a:solidFill>
              <a:srgbClr val="8A2970"/>
            </a:solidFill>
          </p:spPr>
          <p:txBody>
            <a:bodyPr/>
            <a:lstStyle/>
            <a:p>
              <a:endParaRPr lang="en-US"/>
            </a:p>
          </p:txBody>
        </p:sp>
        <p:sp>
          <p:nvSpPr>
            <p:cNvPr id="11" name="TextBox 11"/>
            <p:cNvSpPr txBox="1"/>
            <p:nvPr/>
          </p:nvSpPr>
          <p:spPr>
            <a:xfrm>
              <a:off x="0" y="-66675"/>
              <a:ext cx="632316" cy="502158"/>
            </a:xfrm>
            <a:prstGeom prst="rect">
              <a:avLst/>
            </a:prstGeom>
          </p:spPr>
          <p:txBody>
            <a:bodyPr lIns="50800" tIns="50800" rIns="50800" bIns="50800" rtlCol="0" anchor="ctr"/>
            <a:lstStyle/>
            <a:p>
              <a:pPr algn="ctr">
                <a:lnSpc>
                  <a:spcPts val="4479"/>
                </a:lnSpc>
              </a:pPr>
              <a:r>
                <a:rPr lang="en-US" sz="3199" b="1">
                  <a:solidFill>
                    <a:srgbClr val="FFFFFF"/>
                  </a:solidFill>
                  <a:latin typeface="Helios Bold"/>
                  <a:ea typeface="Helios Bold"/>
                  <a:cs typeface="Helios Bold"/>
                  <a:sym typeface="Helios Bold"/>
                </a:rPr>
                <a:t>MCP2551</a:t>
              </a:r>
            </a:p>
          </p:txBody>
        </p:sp>
      </p:grpSp>
      <p:sp>
        <p:nvSpPr>
          <p:cNvPr id="12" name="AutoShape 12"/>
          <p:cNvSpPr/>
          <p:nvPr/>
        </p:nvSpPr>
        <p:spPr>
          <a:xfrm>
            <a:off x="4595239" y="6128339"/>
            <a:ext cx="2209798" cy="1"/>
          </a:xfrm>
          <a:prstGeom prst="line">
            <a:avLst/>
          </a:prstGeom>
          <a:ln w="38100" cap="flat">
            <a:solidFill>
              <a:srgbClr val="000000"/>
            </a:solidFill>
            <a:prstDash val="solid"/>
            <a:headEnd type="none" w="sm" len="sm"/>
            <a:tailEnd type="arrow" w="med" len="sm"/>
          </a:ln>
        </p:spPr>
        <p:txBody>
          <a:bodyPr/>
          <a:lstStyle/>
          <a:p>
            <a:endParaRPr lang="en-US"/>
          </a:p>
        </p:txBody>
      </p:sp>
      <p:sp>
        <p:nvSpPr>
          <p:cNvPr id="13" name="AutoShape 13"/>
          <p:cNvSpPr/>
          <p:nvPr/>
        </p:nvSpPr>
        <p:spPr>
          <a:xfrm>
            <a:off x="10897132" y="6128341"/>
            <a:ext cx="2209799" cy="0"/>
          </a:xfrm>
          <a:prstGeom prst="line">
            <a:avLst/>
          </a:prstGeom>
          <a:ln w="38100" cap="flat">
            <a:solidFill>
              <a:srgbClr val="000000"/>
            </a:solidFill>
            <a:prstDash val="solid"/>
            <a:headEnd type="none" w="sm" len="sm"/>
            <a:tailEnd type="arrow" w="med" len="sm"/>
          </a:ln>
        </p:spPr>
        <p:txBody>
          <a:bodyPr/>
          <a:lstStyle/>
          <a:p>
            <a:endParaRPr lang="en-US"/>
          </a:p>
        </p:txBody>
      </p:sp>
      <p:grpSp>
        <p:nvGrpSpPr>
          <p:cNvPr id="14" name="Group 14"/>
          <p:cNvGrpSpPr/>
          <p:nvPr/>
        </p:nvGrpSpPr>
        <p:grpSpPr>
          <a:xfrm>
            <a:off x="0" y="2375553"/>
            <a:ext cx="3891405" cy="1384948"/>
            <a:chOff x="0" y="0"/>
            <a:chExt cx="1024897" cy="364760"/>
          </a:xfrm>
        </p:grpSpPr>
        <p:sp>
          <p:nvSpPr>
            <p:cNvPr id="15" name="Freeform 15"/>
            <p:cNvSpPr/>
            <p:nvPr/>
          </p:nvSpPr>
          <p:spPr>
            <a:xfrm>
              <a:off x="0" y="0"/>
              <a:ext cx="1024897" cy="364760"/>
            </a:xfrm>
            <a:custGeom>
              <a:avLst/>
              <a:gdLst/>
              <a:ahLst/>
              <a:cxnLst/>
              <a:rect l="l" t="t" r="r" b="b"/>
              <a:pathLst>
                <a:path w="1024897" h="364760">
                  <a:moveTo>
                    <a:pt x="0" y="0"/>
                  </a:moveTo>
                  <a:lnTo>
                    <a:pt x="1024897" y="0"/>
                  </a:lnTo>
                  <a:lnTo>
                    <a:pt x="1024897" y="364760"/>
                  </a:lnTo>
                  <a:lnTo>
                    <a:pt x="0" y="364760"/>
                  </a:lnTo>
                  <a:close/>
                </a:path>
              </a:pathLst>
            </a:custGeom>
            <a:solidFill>
              <a:srgbClr val="8A8678"/>
            </a:solidFill>
          </p:spPr>
          <p:txBody>
            <a:bodyPr/>
            <a:lstStyle/>
            <a:p>
              <a:endParaRPr lang="en-US"/>
            </a:p>
          </p:txBody>
        </p:sp>
        <p:sp>
          <p:nvSpPr>
            <p:cNvPr id="16" name="TextBox 16"/>
            <p:cNvSpPr txBox="1"/>
            <p:nvPr/>
          </p:nvSpPr>
          <p:spPr>
            <a:xfrm>
              <a:off x="0" y="-85725"/>
              <a:ext cx="1024897" cy="450485"/>
            </a:xfrm>
            <a:prstGeom prst="rect">
              <a:avLst/>
            </a:prstGeom>
          </p:spPr>
          <p:txBody>
            <a:bodyPr lIns="50800" tIns="50800" rIns="50800" bIns="50800" rtlCol="0" anchor="ctr"/>
            <a:lstStyle/>
            <a:p>
              <a:pPr algn="ctr">
                <a:lnSpc>
                  <a:spcPts val="5319"/>
                </a:lnSpc>
              </a:pPr>
              <a:r>
                <a:rPr lang="en-US" sz="3799" b="1">
                  <a:solidFill>
                    <a:srgbClr val="FFFFFF"/>
                  </a:solidFill>
                  <a:latin typeface="Helios Bold"/>
                  <a:ea typeface="Helios Bold"/>
                  <a:cs typeface="Helios Bold"/>
                  <a:sym typeface="Helios Bold"/>
                </a:rPr>
                <a:t>MASTER</a:t>
              </a:r>
            </a:p>
          </p:txBody>
        </p:sp>
      </p:grpSp>
      <p:sp>
        <p:nvSpPr>
          <p:cNvPr id="17" name="TextBox 17"/>
          <p:cNvSpPr txBox="1"/>
          <p:nvPr/>
        </p:nvSpPr>
        <p:spPr>
          <a:xfrm>
            <a:off x="773242" y="475949"/>
            <a:ext cx="12063594" cy="1158875"/>
          </a:xfrm>
          <a:prstGeom prst="rect">
            <a:avLst/>
          </a:prstGeom>
        </p:spPr>
        <p:txBody>
          <a:bodyPr lIns="0" tIns="0" rIns="0" bIns="0" rtlCol="0" anchor="t">
            <a:spAutoFit/>
          </a:bodyPr>
          <a:lstStyle/>
          <a:p>
            <a:pPr algn="l">
              <a:lnSpc>
                <a:spcPts val="9099"/>
              </a:lnSpc>
            </a:pPr>
            <a:r>
              <a:rPr lang="en-US" sz="6999" b="1" dirty="0" err="1">
                <a:solidFill>
                  <a:srgbClr val="FFFFFF"/>
                </a:solidFill>
                <a:latin typeface="Arimo Bold"/>
                <a:ea typeface="Arimo Bold"/>
                <a:cs typeface="Arimo Bold"/>
                <a:sym typeface="Arimo Bold"/>
              </a:rPr>
              <a:t>Mô</a:t>
            </a:r>
            <a:r>
              <a:rPr lang="en-US" sz="6999" b="1" dirty="0">
                <a:solidFill>
                  <a:srgbClr val="FFFFFF"/>
                </a:solidFill>
                <a:latin typeface="Arimo Bold"/>
                <a:ea typeface="Arimo Bold"/>
                <a:cs typeface="Arimo Bold"/>
                <a:sym typeface="Arimo Bold"/>
              </a:rPr>
              <a:t> </a:t>
            </a:r>
            <a:r>
              <a:rPr lang="en-US" sz="6999" b="1" dirty="0" err="1">
                <a:solidFill>
                  <a:srgbClr val="FFFFFF"/>
                </a:solidFill>
                <a:latin typeface="Arimo Bold"/>
                <a:ea typeface="Arimo Bold"/>
                <a:cs typeface="Arimo Bold"/>
                <a:sym typeface="Arimo Bold"/>
              </a:rPr>
              <a:t>Hình</a:t>
            </a:r>
            <a:r>
              <a:rPr lang="en-US" sz="6999" b="1" dirty="0">
                <a:solidFill>
                  <a:srgbClr val="FFFFFF"/>
                </a:solidFill>
                <a:latin typeface="Arimo Bold"/>
                <a:ea typeface="Arimo Bold"/>
                <a:cs typeface="Arimo Bold"/>
                <a:sym typeface="Arimo Bold"/>
              </a:rPr>
              <a:t> </a:t>
            </a:r>
            <a:r>
              <a:rPr lang="en-US" sz="6999" b="1" dirty="0" err="1">
                <a:solidFill>
                  <a:srgbClr val="FFFFFF"/>
                </a:solidFill>
                <a:latin typeface="Arimo Bold"/>
                <a:ea typeface="Arimo Bold"/>
                <a:cs typeface="Arimo Bold"/>
                <a:sym typeface="Arimo Bold"/>
              </a:rPr>
              <a:t>Dự</a:t>
            </a:r>
            <a:r>
              <a:rPr lang="en-US" sz="6999" b="1" dirty="0">
                <a:solidFill>
                  <a:srgbClr val="FFFFFF"/>
                </a:solidFill>
                <a:latin typeface="Arimo Bold"/>
                <a:ea typeface="Arimo Bold"/>
                <a:cs typeface="Arimo Bold"/>
                <a:sym typeface="Arimo Bold"/>
              </a:rPr>
              <a:t> </a:t>
            </a:r>
            <a:r>
              <a:rPr lang="en-US" sz="6999" b="1" dirty="0" err="1">
                <a:solidFill>
                  <a:srgbClr val="FFFFFF"/>
                </a:solidFill>
                <a:latin typeface="Arimo Bold"/>
                <a:ea typeface="Arimo Bold"/>
                <a:cs typeface="Arimo Bold"/>
                <a:sym typeface="Arimo Bold"/>
              </a:rPr>
              <a:t>Án</a:t>
            </a:r>
            <a:endParaRPr lang="en-US" sz="6999" b="1" dirty="0">
              <a:solidFill>
                <a:srgbClr val="FFFFFF"/>
              </a:solidFill>
              <a:latin typeface="Arimo Bold"/>
              <a:ea typeface="Arimo Bold"/>
              <a:cs typeface="Arimo Bold"/>
              <a:sym typeface="Arimo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1D45B-C833-6BA6-0F4F-BD831B1059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616A65-F299-2B70-DAF3-4D68ECFB25EE}"/>
              </a:ext>
            </a:extLst>
          </p:cNvPr>
          <p:cNvSpPr/>
          <p:nvPr/>
        </p:nvSpPr>
        <p:spPr>
          <a:xfrm>
            <a:off x="0" y="-1233153"/>
            <a:ext cx="18288000" cy="2456484"/>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grpSp>
        <p:nvGrpSpPr>
          <p:cNvPr id="14" name="Group 14">
            <a:extLst>
              <a:ext uri="{FF2B5EF4-FFF2-40B4-BE49-F238E27FC236}">
                <a16:creationId xmlns:a16="http://schemas.microsoft.com/office/drawing/2014/main" id="{8DDF0CA1-B73F-9214-DF48-01C446498E72}"/>
              </a:ext>
            </a:extLst>
          </p:cNvPr>
          <p:cNvGrpSpPr/>
          <p:nvPr/>
        </p:nvGrpSpPr>
        <p:grpSpPr>
          <a:xfrm>
            <a:off x="0" y="1028700"/>
            <a:ext cx="3891405" cy="1710435"/>
            <a:chOff x="0" y="-41160"/>
            <a:chExt cx="1024897" cy="450485"/>
          </a:xfrm>
        </p:grpSpPr>
        <p:sp>
          <p:nvSpPr>
            <p:cNvPr id="15" name="Freeform 15">
              <a:extLst>
                <a:ext uri="{FF2B5EF4-FFF2-40B4-BE49-F238E27FC236}">
                  <a16:creationId xmlns:a16="http://schemas.microsoft.com/office/drawing/2014/main" id="{E7ADF774-3884-CF94-7194-CDA6F489DA01}"/>
                </a:ext>
              </a:extLst>
            </p:cNvPr>
            <p:cNvSpPr/>
            <p:nvPr/>
          </p:nvSpPr>
          <p:spPr>
            <a:xfrm>
              <a:off x="0" y="0"/>
              <a:ext cx="1024897" cy="364760"/>
            </a:xfrm>
            <a:custGeom>
              <a:avLst/>
              <a:gdLst/>
              <a:ahLst/>
              <a:cxnLst/>
              <a:rect l="l" t="t" r="r" b="b"/>
              <a:pathLst>
                <a:path w="1024897" h="364760">
                  <a:moveTo>
                    <a:pt x="0" y="0"/>
                  </a:moveTo>
                  <a:lnTo>
                    <a:pt x="1024897" y="0"/>
                  </a:lnTo>
                  <a:lnTo>
                    <a:pt x="1024897" y="364760"/>
                  </a:lnTo>
                  <a:lnTo>
                    <a:pt x="0" y="364760"/>
                  </a:lnTo>
                  <a:close/>
                </a:path>
              </a:pathLst>
            </a:custGeom>
            <a:solidFill>
              <a:srgbClr val="8A8678"/>
            </a:solidFill>
          </p:spPr>
          <p:txBody>
            <a:bodyPr/>
            <a:lstStyle/>
            <a:p>
              <a:endParaRPr lang="en-US"/>
            </a:p>
          </p:txBody>
        </p:sp>
        <p:sp>
          <p:nvSpPr>
            <p:cNvPr id="16" name="TextBox 16">
              <a:extLst>
                <a:ext uri="{FF2B5EF4-FFF2-40B4-BE49-F238E27FC236}">
                  <a16:creationId xmlns:a16="http://schemas.microsoft.com/office/drawing/2014/main" id="{DC36E630-27B5-C92C-CD18-5D74FDFD9AF2}"/>
                </a:ext>
              </a:extLst>
            </p:cNvPr>
            <p:cNvSpPr txBox="1"/>
            <p:nvPr/>
          </p:nvSpPr>
          <p:spPr>
            <a:xfrm>
              <a:off x="0" y="-41160"/>
              <a:ext cx="1024897" cy="450485"/>
            </a:xfrm>
            <a:prstGeom prst="rect">
              <a:avLst/>
            </a:prstGeom>
          </p:spPr>
          <p:txBody>
            <a:bodyPr lIns="50800" tIns="50800" rIns="50800" bIns="50800" rtlCol="0" anchor="ctr"/>
            <a:lstStyle/>
            <a:p>
              <a:pPr algn="ctr">
                <a:lnSpc>
                  <a:spcPts val="5319"/>
                </a:lnSpc>
              </a:pPr>
              <a:r>
                <a:rPr lang="en-US" sz="3799" b="1" dirty="0">
                  <a:solidFill>
                    <a:srgbClr val="FFFFFF"/>
                  </a:solidFill>
                  <a:latin typeface="Helios Bold"/>
                  <a:ea typeface="Helios Bold"/>
                  <a:cs typeface="Helios Bold"/>
                  <a:sym typeface="Helios Bold"/>
                </a:rPr>
                <a:t>MASTER</a:t>
              </a:r>
            </a:p>
          </p:txBody>
        </p:sp>
      </p:grpSp>
      <p:sp>
        <p:nvSpPr>
          <p:cNvPr id="17" name="TextBox 17">
            <a:extLst>
              <a:ext uri="{FF2B5EF4-FFF2-40B4-BE49-F238E27FC236}">
                <a16:creationId xmlns:a16="http://schemas.microsoft.com/office/drawing/2014/main" id="{921DDA3B-5CE7-2F5C-71C2-B62954D6C5BE}"/>
              </a:ext>
            </a:extLst>
          </p:cNvPr>
          <p:cNvSpPr txBox="1"/>
          <p:nvPr/>
        </p:nvSpPr>
        <p:spPr>
          <a:xfrm>
            <a:off x="457200" y="2284"/>
            <a:ext cx="12063594" cy="1079526"/>
          </a:xfrm>
          <a:prstGeom prst="rect">
            <a:avLst/>
          </a:prstGeom>
        </p:spPr>
        <p:txBody>
          <a:bodyPr lIns="0" tIns="0" rIns="0" bIns="0" rtlCol="0" anchor="t">
            <a:spAutoFit/>
          </a:bodyPr>
          <a:lstStyle/>
          <a:p>
            <a:pPr algn="l">
              <a:lnSpc>
                <a:spcPts val="9099"/>
              </a:lnSpc>
            </a:pPr>
            <a:r>
              <a:rPr lang="en-US" sz="6999" b="1" dirty="0">
                <a:solidFill>
                  <a:srgbClr val="FFFFFF"/>
                </a:solidFill>
                <a:latin typeface="Arimo Bold"/>
                <a:ea typeface="Arimo Bold"/>
                <a:cs typeface="Arimo Bold"/>
                <a:sym typeface="Arimo Bold"/>
              </a:rPr>
              <a:t>Flow Chart</a:t>
            </a:r>
          </a:p>
        </p:txBody>
      </p:sp>
      <p:sp>
        <p:nvSpPr>
          <p:cNvPr id="18" name="Oval 17">
            <a:extLst>
              <a:ext uri="{FF2B5EF4-FFF2-40B4-BE49-F238E27FC236}">
                <a16:creationId xmlns:a16="http://schemas.microsoft.com/office/drawing/2014/main" id="{9A05CA94-CE7A-D992-275E-6D03E5C38D52}"/>
              </a:ext>
            </a:extLst>
          </p:cNvPr>
          <p:cNvSpPr/>
          <p:nvPr/>
        </p:nvSpPr>
        <p:spPr>
          <a:xfrm>
            <a:off x="6934200" y="1485900"/>
            <a:ext cx="2895600" cy="108402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9" name="Rectangle: Rounded Corners 18">
            <a:extLst>
              <a:ext uri="{FF2B5EF4-FFF2-40B4-BE49-F238E27FC236}">
                <a16:creationId xmlns:a16="http://schemas.microsoft.com/office/drawing/2014/main" id="{D52428DA-C212-A9AE-BF60-09371CA2EFC3}"/>
              </a:ext>
            </a:extLst>
          </p:cNvPr>
          <p:cNvSpPr/>
          <p:nvPr/>
        </p:nvSpPr>
        <p:spPr>
          <a:xfrm>
            <a:off x="6362700" y="3128331"/>
            <a:ext cx="403860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Khởi</a:t>
            </a:r>
            <a:r>
              <a:rPr lang="en-US" dirty="0"/>
              <a:t> </a:t>
            </a:r>
            <a:r>
              <a:rPr lang="en-US" dirty="0" err="1"/>
              <a:t>tạo</a:t>
            </a:r>
            <a:r>
              <a:rPr lang="en-US" dirty="0"/>
              <a:t> </a:t>
            </a:r>
            <a:r>
              <a:rPr lang="en-US" dirty="0" err="1"/>
              <a:t>hệ</a:t>
            </a:r>
            <a:r>
              <a:rPr lang="en-US" dirty="0"/>
              <a:t> </a:t>
            </a:r>
            <a:r>
              <a:rPr lang="en-US" dirty="0" err="1"/>
              <a:t>thống</a:t>
            </a:r>
            <a:r>
              <a:rPr lang="en-US" dirty="0"/>
              <a:t> (</a:t>
            </a:r>
            <a:r>
              <a:rPr lang="en-US" b="1" dirty="0"/>
              <a:t>GPIO, CAN)</a:t>
            </a:r>
            <a:endParaRPr lang="en-US" dirty="0"/>
          </a:p>
          <a:p>
            <a:pPr algn="ctr"/>
            <a:endParaRPr lang="en-US" dirty="0"/>
          </a:p>
        </p:txBody>
      </p:sp>
      <p:sp>
        <p:nvSpPr>
          <p:cNvPr id="23" name="Rectangle: Rounded Corners 22">
            <a:extLst>
              <a:ext uri="{FF2B5EF4-FFF2-40B4-BE49-F238E27FC236}">
                <a16:creationId xmlns:a16="http://schemas.microsoft.com/office/drawing/2014/main" id="{A6BFD0BB-77B7-851A-0657-849E74D96721}"/>
              </a:ext>
            </a:extLst>
          </p:cNvPr>
          <p:cNvSpPr/>
          <p:nvPr/>
        </p:nvSpPr>
        <p:spPr>
          <a:xfrm>
            <a:off x="6705600" y="4457699"/>
            <a:ext cx="335280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000" b="1" dirty="0" err="1">
                <a:solidFill>
                  <a:schemeClr val="bg1"/>
                </a:solidFill>
                <a:latin typeface="Times New Roman" panose="02020603050405020304" pitchFamily="18" charset="0"/>
                <a:cs typeface="Times New Roman" panose="02020603050405020304" pitchFamily="18" charset="0"/>
              </a:rPr>
              <a:t>Bắt</a:t>
            </a:r>
            <a:r>
              <a:rPr lang="en-US" altLang="en-US" sz="2000" b="1" dirty="0">
                <a:solidFill>
                  <a:schemeClr val="bg1"/>
                </a:solidFill>
                <a:latin typeface="Times New Roman" panose="02020603050405020304" pitchFamily="18" charset="0"/>
                <a:cs typeface="Times New Roman" panose="02020603050405020304" pitchFamily="18" charset="0"/>
              </a:rPr>
              <a:t> </a:t>
            </a:r>
            <a:r>
              <a:rPr lang="en-US" altLang="en-US" sz="2000" b="1" dirty="0" err="1">
                <a:solidFill>
                  <a:schemeClr val="bg1"/>
                </a:solidFill>
                <a:latin typeface="Times New Roman" panose="02020603050405020304" pitchFamily="18" charset="0"/>
                <a:cs typeface="Times New Roman" panose="02020603050405020304" pitchFamily="18" charset="0"/>
              </a:rPr>
              <a:t>đầu</a:t>
            </a:r>
            <a:r>
              <a:rPr lang="en-US" altLang="en-US" sz="2000" b="1" dirty="0">
                <a:solidFill>
                  <a:schemeClr val="bg1"/>
                </a:solidFill>
                <a:latin typeface="Times New Roman" panose="02020603050405020304" pitchFamily="18" charset="0"/>
                <a:cs typeface="Times New Roman" panose="02020603050405020304" pitchFamily="18" charset="0"/>
              </a:rPr>
              <a:t> GPIO </a:t>
            </a:r>
            <a:r>
              <a:rPr lang="en-US" altLang="en-US" sz="2000" b="1" dirty="0" err="1">
                <a:solidFill>
                  <a:schemeClr val="bg1"/>
                </a:solidFill>
                <a:latin typeface="Times New Roman" panose="02020603050405020304" pitchFamily="18" charset="0"/>
                <a:cs typeface="Times New Roman" panose="02020603050405020304" pitchFamily="18" charset="0"/>
              </a:rPr>
              <a:t>và</a:t>
            </a:r>
            <a:r>
              <a:rPr lang="en-US" altLang="en-US" sz="2000" b="1" dirty="0">
                <a:solidFill>
                  <a:schemeClr val="bg1"/>
                </a:solidFill>
                <a:latin typeface="Times New Roman" panose="02020603050405020304" pitchFamily="18" charset="0"/>
                <a:cs typeface="Times New Roman" panose="02020603050405020304" pitchFamily="18" charset="0"/>
              </a:rPr>
              <a:t> CAN</a:t>
            </a:r>
          </a:p>
        </p:txBody>
      </p:sp>
      <p:sp>
        <p:nvSpPr>
          <p:cNvPr id="25" name="Rectangle: Rounded Corners 24">
            <a:extLst>
              <a:ext uri="{FF2B5EF4-FFF2-40B4-BE49-F238E27FC236}">
                <a16:creationId xmlns:a16="http://schemas.microsoft.com/office/drawing/2014/main" id="{90981D90-ACBA-7403-305B-0B476406E410}"/>
              </a:ext>
            </a:extLst>
          </p:cNvPr>
          <p:cNvSpPr/>
          <p:nvPr/>
        </p:nvSpPr>
        <p:spPr>
          <a:xfrm>
            <a:off x="6370320" y="5945744"/>
            <a:ext cx="4023360" cy="669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Đọc</a:t>
            </a:r>
            <a:r>
              <a:rPr lang="en-US" dirty="0"/>
              <a:t> </a:t>
            </a:r>
            <a:r>
              <a:rPr lang="en-US" dirty="0" err="1"/>
              <a:t>trạng</a:t>
            </a:r>
            <a:r>
              <a:rPr lang="en-US" dirty="0"/>
              <a:t> </a:t>
            </a:r>
            <a:r>
              <a:rPr lang="en-US" dirty="0" err="1"/>
              <a:t>thái</a:t>
            </a:r>
            <a:r>
              <a:rPr lang="en-US" dirty="0"/>
              <a:t> </a:t>
            </a:r>
            <a:r>
              <a:rPr lang="en-US" dirty="0" err="1"/>
              <a:t>cảm</a:t>
            </a:r>
            <a:r>
              <a:rPr lang="en-US" dirty="0"/>
              <a:t> </a:t>
            </a:r>
            <a:r>
              <a:rPr lang="en-US" dirty="0" err="1"/>
              <a:t>biến</a:t>
            </a:r>
            <a:r>
              <a:rPr lang="en-US" dirty="0"/>
              <a:t> </a:t>
            </a:r>
            <a:r>
              <a:rPr lang="en-US" dirty="0" err="1"/>
              <a:t>vật</a:t>
            </a:r>
            <a:r>
              <a:rPr lang="en-US" dirty="0"/>
              <a:t> </a:t>
            </a:r>
            <a:r>
              <a:rPr lang="en-US" dirty="0" err="1"/>
              <a:t>cản</a:t>
            </a:r>
            <a:r>
              <a:rPr lang="en-US" dirty="0"/>
              <a:t> (GPIO)</a:t>
            </a:r>
          </a:p>
        </p:txBody>
      </p:sp>
      <p:sp>
        <p:nvSpPr>
          <p:cNvPr id="26" name="Rectangle: Rounded Corners 25">
            <a:extLst>
              <a:ext uri="{FF2B5EF4-FFF2-40B4-BE49-F238E27FC236}">
                <a16:creationId xmlns:a16="http://schemas.microsoft.com/office/drawing/2014/main" id="{771E4ADE-EB62-74B7-3CE3-EEEC1846FD03}"/>
              </a:ext>
            </a:extLst>
          </p:cNvPr>
          <p:cNvSpPr/>
          <p:nvPr/>
        </p:nvSpPr>
        <p:spPr>
          <a:xfrm>
            <a:off x="7086600" y="7158669"/>
            <a:ext cx="2575560" cy="669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Gửi dữ liệu qua CAN</a:t>
            </a:r>
            <a:endParaRPr lang="en-US" dirty="0"/>
          </a:p>
        </p:txBody>
      </p:sp>
      <p:sp>
        <p:nvSpPr>
          <p:cNvPr id="27" name="Rectangle: Rounded Corners 26">
            <a:extLst>
              <a:ext uri="{FF2B5EF4-FFF2-40B4-BE49-F238E27FC236}">
                <a16:creationId xmlns:a16="http://schemas.microsoft.com/office/drawing/2014/main" id="{876D911B-3A4A-0FAD-BE30-F6B504510918}"/>
              </a:ext>
            </a:extLst>
          </p:cNvPr>
          <p:cNvSpPr/>
          <p:nvPr/>
        </p:nvSpPr>
        <p:spPr>
          <a:xfrm>
            <a:off x="7338060" y="8379215"/>
            <a:ext cx="2087880" cy="669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Delay 1 </a:t>
            </a:r>
            <a:r>
              <a:rPr lang="en-US" dirty="0" err="1"/>
              <a:t>giây</a:t>
            </a:r>
            <a:endParaRPr lang="en-US" dirty="0"/>
          </a:p>
        </p:txBody>
      </p:sp>
      <p:cxnSp>
        <p:nvCxnSpPr>
          <p:cNvPr id="29" name="Straight Arrow Connector 28">
            <a:extLst>
              <a:ext uri="{FF2B5EF4-FFF2-40B4-BE49-F238E27FC236}">
                <a16:creationId xmlns:a16="http://schemas.microsoft.com/office/drawing/2014/main" id="{65E2A37C-3F4B-4A2C-AFFC-2F08F8D07ABB}"/>
              </a:ext>
            </a:extLst>
          </p:cNvPr>
          <p:cNvCxnSpPr>
            <a:cxnSpLocks/>
            <a:stCxn id="18" idx="4"/>
            <a:endCxn id="19" idx="0"/>
          </p:cNvCxnSpPr>
          <p:nvPr/>
        </p:nvCxnSpPr>
        <p:spPr>
          <a:xfrm>
            <a:off x="8382000" y="2569927"/>
            <a:ext cx="0" cy="5584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C26E68C-B05E-4F78-B30E-4531541A8DA8}"/>
              </a:ext>
            </a:extLst>
          </p:cNvPr>
          <p:cNvCxnSpPr>
            <a:stCxn id="19" idx="2"/>
            <a:endCxn id="23" idx="0"/>
          </p:cNvCxnSpPr>
          <p:nvPr/>
        </p:nvCxnSpPr>
        <p:spPr>
          <a:xfrm>
            <a:off x="8382000" y="4042731"/>
            <a:ext cx="0" cy="4149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9DE2B9-3651-51A8-51C2-1EBC0DF672FA}"/>
              </a:ext>
            </a:extLst>
          </p:cNvPr>
          <p:cNvCxnSpPr>
            <a:stCxn id="23" idx="2"/>
            <a:endCxn id="25" idx="0"/>
          </p:cNvCxnSpPr>
          <p:nvPr/>
        </p:nvCxnSpPr>
        <p:spPr>
          <a:xfrm>
            <a:off x="8382000" y="5372099"/>
            <a:ext cx="0" cy="573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147B8C-5BC2-E364-4E77-DA765332F9E7}"/>
              </a:ext>
            </a:extLst>
          </p:cNvPr>
          <p:cNvCxnSpPr>
            <a:stCxn id="25" idx="2"/>
            <a:endCxn id="26" idx="0"/>
          </p:cNvCxnSpPr>
          <p:nvPr/>
        </p:nvCxnSpPr>
        <p:spPr>
          <a:xfrm flipH="1">
            <a:off x="8374380" y="6615505"/>
            <a:ext cx="7620" cy="5431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438CDB8-74AB-D08F-79F5-792C1B60A619}"/>
              </a:ext>
            </a:extLst>
          </p:cNvPr>
          <p:cNvCxnSpPr>
            <a:stCxn id="26" idx="2"/>
            <a:endCxn id="27" idx="0"/>
          </p:cNvCxnSpPr>
          <p:nvPr/>
        </p:nvCxnSpPr>
        <p:spPr>
          <a:xfrm>
            <a:off x="8374380" y="7828430"/>
            <a:ext cx="7620" cy="5507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776AD96-9394-E623-8B4A-8219874AF04B}"/>
              </a:ext>
            </a:extLst>
          </p:cNvPr>
          <p:cNvCxnSpPr>
            <a:cxnSpLocks/>
            <a:stCxn id="27" idx="3"/>
            <a:endCxn id="25" idx="3"/>
          </p:cNvCxnSpPr>
          <p:nvPr/>
        </p:nvCxnSpPr>
        <p:spPr>
          <a:xfrm flipV="1">
            <a:off x="9425940" y="6280625"/>
            <a:ext cx="967740" cy="2433471"/>
          </a:xfrm>
          <a:prstGeom prst="bentConnector3">
            <a:avLst>
              <a:gd name="adj1" fmla="val 12362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033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33154"/>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grpSp>
        <p:nvGrpSpPr>
          <p:cNvPr id="3" name="Group 3"/>
          <p:cNvGrpSpPr/>
          <p:nvPr/>
        </p:nvGrpSpPr>
        <p:grpSpPr>
          <a:xfrm>
            <a:off x="3356865" y="5182427"/>
            <a:ext cx="4092094" cy="2112557"/>
            <a:chOff x="0" y="0"/>
            <a:chExt cx="1077753" cy="556394"/>
          </a:xfrm>
        </p:grpSpPr>
        <p:sp>
          <p:nvSpPr>
            <p:cNvPr id="4" name="Freeform 4"/>
            <p:cNvSpPr/>
            <p:nvPr/>
          </p:nvSpPr>
          <p:spPr>
            <a:xfrm>
              <a:off x="0" y="0"/>
              <a:ext cx="1077753" cy="556394"/>
            </a:xfrm>
            <a:custGeom>
              <a:avLst/>
              <a:gdLst/>
              <a:ahLst/>
              <a:cxnLst/>
              <a:rect l="l" t="t" r="r" b="b"/>
              <a:pathLst>
                <a:path w="1077753" h="556394">
                  <a:moveTo>
                    <a:pt x="96488" y="0"/>
                  </a:moveTo>
                  <a:lnTo>
                    <a:pt x="981265" y="0"/>
                  </a:lnTo>
                  <a:cubicBezTo>
                    <a:pt x="1006855" y="0"/>
                    <a:pt x="1031398" y="10166"/>
                    <a:pt x="1049493" y="28261"/>
                  </a:cubicBezTo>
                  <a:cubicBezTo>
                    <a:pt x="1067588" y="46356"/>
                    <a:pt x="1077753" y="70898"/>
                    <a:pt x="1077753" y="96488"/>
                  </a:cubicBezTo>
                  <a:lnTo>
                    <a:pt x="1077753" y="459906"/>
                  </a:lnTo>
                  <a:cubicBezTo>
                    <a:pt x="1077753" y="485496"/>
                    <a:pt x="1067588" y="510038"/>
                    <a:pt x="1049493" y="528133"/>
                  </a:cubicBezTo>
                  <a:cubicBezTo>
                    <a:pt x="1031398" y="546228"/>
                    <a:pt x="1006855" y="556394"/>
                    <a:pt x="981265" y="556394"/>
                  </a:cubicBezTo>
                  <a:lnTo>
                    <a:pt x="96488" y="556394"/>
                  </a:lnTo>
                  <a:cubicBezTo>
                    <a:pt x="70898" y="556394"/>
                    <a:pt x="46356" y="546228"/>
                    <a:pt x="28261" y="528133"/>
                  </a:cubicBezTo>
                  <a:cubicBezTo>
                    <a:pt x="10166" y="510038"/>
                    <a:pt x="0" y="485496"/>
                    <a:pt x="0" y="459906"/>
                  </a:cubicBezTo>
                  <a:lnTo>
                    <a:pt x="0" y="96488"/>
                  </a:lnTo>
                  <a:cubicBezTo>
                    <a:pt x="0" y="70898"/>
                    <a:pt x="10166" y="46356"/>
                    <a:pt x="28261" y="28261"/>
                  </a:cubicBezTo>
                  <a:cubicBezTo>
                    <a:pt x="46356" y="10166"/>
                    <a:pt x="70898" y="0"/>
                    <a:pt x="96488" y="0"/>
                  </a:cubicBezTo>
                  <a:close/>
                </a:path>
              </a:pathLst>
            </a:custGeom>
            <a:solidFill>
              <a:srgbClr val="153969"/>
            </a:solidFill>
          </p:spPr>
          <p:txBody>
            <a:bodyPr/>
            <a:lstStyle/>
            <a:p>
              <a:endParaRPr lang="en-US"/>
            </a:p>
          </p:txBody>
        </p:sp>
        <p:sp>
          <p:nvSpPr>
            <p:cNvPr id="5" name="TextBox 5"/>
            <p:cNvSpPr txBox="1"/>
            <p:nvPr/>
          </p:nvSpPr>
          <p:spPr>
            <a:xfrm>
              <a:off x="0" y="-85725"/>
              <a:ext cx="1077753" cy="642119"/>
            </a:xfrm>
            <a:prstGeom prst="rect">
              <a:avLst/>
            </a:prstGeom>
          </p:spPr>
          <p:txBody>
            <a:bodyPr lIns="50800" tIns="50800" rIns="50800" bIns="50800" rtlCol="0" anchor="ctr"/>
            <a:lstStyle/>
            <a:p>
              <a:pPr algn="ctr">
                <a:lnSpc>
                  <a:spcPts val="5039"/>
                </a:lnSpc>
              </a:pPr>
              <a:r>
                <a:rPr lang="en-US" sz="3599">
                  <a:solidFill>
                    <a:srgbClr val="FFFFFF"/>
                  </a:solidFill>
                  <a:latin typeface="Helios"/>
                  <a:ea typeface="Helios"/>
                  <a:cs typeface="Helios"/>
                  <a:sym typeface="Helios"/>
                </a:rPr>
                <a:t>STM32F103C8T6</a:t>
              </a:r>
            </a:p>
          </p:txBody>
        </p:sp>
      </p:grpSp>
      <p:sp>
        <p:nvSpPr>
          <p:cNvPr id="6" name="TextBox 6"/>
          <p:cNvSpPr txBox="1"/>
          <p:nvPr/>
        </p:nvSpPr>
        <p:spPr>
          <a:xfrm>
            <a:off x="773242" y="475949"/>
            <a:ext cx="12063594" cy="1158875"/>
          </a:xfrm>
          <a:prstGeom prst="rect">
            <a:avLst/>
          </a:prstGeom>
        </p:spPr>
        <p:txBody>
          <a:bodyPr lIns="0" tIns="0" rIns="0" bIns="0" rtlCol="0" anchor="t">
            <a:spAutoFit/>
          </a:bodyPr>
          <a:lstStyle/>
          <a:p>
            <a:pPr algn="l">
              <a:lnSpc>
                <a:spcPts val="9099"/>
              </a:lnSpc>
            </a:pPr>
            <a:r>
              <a:rPr lang="en-US" sz="6999" b="1">
                <a:solidFill>
                  <a:srgbClr val="FFFFFF"/>
                </a:solidFill>
                <a:latin typeface="Arimo Bold"/>
                <a:ea typeface="Arimo Bold"/>
                <a:cs typeface="Arimo Bold"/>
                <a:sym typeface="Arimo Bold"/>
              </a:rPr>
              <a:t>Mô Hình Dự Án</a:t>
            </a:r>
          </a:p>
        </p:txBody>
      </p:sp>
      <p:grpSp>
        <p:nvGrpSpPr>
          <p:cNvPr id="7" name="Group 7"/>
          <p:cNvGrpSpPr/>
          <p:nvPr/>
        </p:nvGrpSpPr>
        <p:grpSpPr>
          <a:xfrm>
            <a:off x="4051459" y="8037934"/>
            <a:ext cx="2702906" cy="1580263"/>
            <a:chOff x="0" y="0"/>
            <a:chExt cx="711876" cy="416201"/>
          </a:xfrm>
        </p:grpSpPr>
        <p:sp>
          <p:nvSpPr>
            <p:cNvPr id="8" name="Freeform 8"/>
            <p:cNvSpPr/>
            <p:nvPr/>
          </p:nvSpPr>
          <p:spPr>
            <a:xfrm>
              <a:off x="0" y="0"/>
              <a:ext cx="711876" cy="416201"/>
            </a:xfrm>
            <a:custGeom>
              <a:avLst/>
              <a:gdLst/>
              <a:ahLst/>
              <a:cxnLst/>
              <a:rect l="l" t="t" r="r" b="b"/>
              <a:pathLst>
                <a:path w="711876" h="416201">
                  <a:moveTo>
                    <a:pt x="146079" y="0"/>
                  </a:moveTo>
                  <a:lnTo>
                    <a:pt x="565797" y="0"/>
                  </a:lnTo>
                  <a:cubicBezTo>
                    <a:pt x="604540" y="0"/>
                    <a:pt x="641696" y="15390"/>
                    <a:pt x="669091" y="42786"/>
                  </a:cubicBezTo>
                  <a:cubicBezTo>
                    <a:pt x="696486" y="70181"/>
                    <a:pt x="711876" y="107336"/>
                    <a:pt x="711876" y="146079"/>
                  </a:cubicBezTo>
                  <a:lnTo>
                    <a:pt x="711876" y="270122"/>
                  </a:lnTo>
                  <a:cubicBezTo>
                    <a:pt x="711876" y="308864"/>
                    <a:pt x="696486" y="346020"/>
                    <a:pt x="669091" y="373415"/>
                  </a:cubicBezTo>
                  <a:cubicBezTo>
                    <a:pt x="641696" y="400810"/>
                    <a:pt x="604540" y="416201"/>
                    <a:pt x="565797" y="416201"/>
                  </a:cubicBezTo>
                  <a:lnTo>
                    <a:pt x="146079" y="416201"/>
                  </a:lnTo>
                  <a:cubicBezTo>
                    <a:pt x="107336" y="416201"/>
                    <a:pt x="70181" y="400810"/>
                    <a:pt x="42786" y="373415"/>
                  </a:cubicBezTo>
                  <a:cubicBezTo>
                    <a:pt x="15390" y="346020"/>
                    <a:pt x="0" y="308864"/>
                    <a:pt x="0" y="270122"/>
                  </a:cubicBezTo>
                  <a:lnTo>
                    <a:pt x="0" y="146079"/>
                  </a:lnTo>
                  <a:cubicBezTo>
                    <a:pt x="0" y="107336"/>
                    <a:pt x="15390" y="70181"/>
                    <a:pt x="42786" y="42786"/>
                  </a:cubicBezTo>
                  <a:cubicBezTo>
                    <a:pt x="70181" y="15390"/>
                    <a:pt x="107336" y="0"/>
                    <a:pt x="146079" y="0"/>
                  </a:cubicBezTo>
                  <a:close/>
                </a:path>
              </a:pathLst>
            </a:custGeom>
            <a:solidFill>
              <a:srgbClr val="00BF63"/>
            </a:solidFill>
          </p:spPr>
          <p:txBody>
            <a:bodyPr/>
            <a:lstStyle/>
            <a:p>
              <a:endParaRPr lang="en-US"/>
            </a:p>
          </p:txBody>
        </p:sp>
        <p:sp>
          <p:nvSpPr>
            <p:cNvPr id="9" name="TextBox 9"/>
            <p:cNvSpPr txBox="1"/>
            <p:nvPr/>
          </p:nvSpPr>
          <p:spPr>
            <a:xfrm>
              <a:off x="0" y="-66675"/>
              <a:ext cx="711876" cy="482876"/>
            </a:xfrm>
            <a:prstGeom prst="rect">
              <a:avLst/>
            </a:prstGeom>
          </p:spPr>
          <p:txBody>
            <a:bodyPr lIns="50800" tIns="50800" rIns="50800" bIns="50800" rtlCol="0" anchor="ctr"/>
            <a:lstStyle/>
            <a:p>
              <a:pPr algn="ctr">
                <a:lnSpc>
                  <a:spcPts val="4199"/>
                </a:lnSpc>
              </a:pPr>
              <a:r>
                <a:rPr lang="en-US" sz="2999" b="1">
                  <a:solidFill>
                    <a:srgbClr val="FFFFFF"/>
                  </a:solidFill>
                  <a:latin typeface="Helios Bold"/>
                  <a:ea typeface="Helios Bold"/>
                  <a:cs typeface="Helios Bold"/>
                  <a:sym typeface="Helios Bold"/>
                </a:rPr>
                <a:t>OLED</a:t>
              </a:r>
            </a:p>
          </p:txBody>
        </p:sp>
      </p:grpSp>
      <p:grpSp>
        <p:nvGrpSpPr>
          <p:cNvPr id="10" name="Group 10"/>
          <p:cNvGrpSpPr/>
          <p:nvPr/>
        </p:nvGrpSpPr>
        <p:grpSpPr>
          <a:xfrm>
            <a:off x="8753940" y="7977681"/>
            <a:ext cx="3086100" cy="1640516"/>
            <a:chOff x="0" y="0"/>
            <a:chExt cx="812800" cy="432070"/>
          </a:xfrm>
        </p:grpSpPr>
        <p:sp>
          <p:nvSpPr>
            <p:cNvPr id="11" name="Freeform 11"/>
            <p:cNvSpPr/>
            <p:nvPr/>
          </p:nvSpPr>
          <p:spPr>
            <a:xfrm>
              <a:off x="0" y="0"/>
              <a:ext cx="812800" cy="432070"/>
            </a:xfrm>
            <a:custGeom>
              <a:avLst/>
              <a:gdLst/>
              <a:ahLst/>
              <a:cxnLst/>
              <a:rect l="l" t="t" r="r" b="b"/>
              <a:pathLst>
                <a:path w="812800" h="432070">
                  <a:moveTo>
                    <a:pt x="127941" y="0"/>
                  </a:moveTo>
                  <a:lnTo>
                    <a:pt x="684859" y="0"/>
                  </a:lnTo>
                  <a:cubicBezTo>
                    <a:pt x="718791" y="0"/>
                    <a:pt x="751333" y="13479"/>
                    <a:pt x="775327" y="37473"/>
                  </a:cubicBezTo>
                  <a:cubicBezTo>
                    <a:pt x="799321" y="61467"/>
                    <a:pt x="812800" y="94009"/>
                    <a:pt x="812800" y="127941"/>
                  </a:cubicBezTo>
                  <a:lnTo>
                    <a:pt x="812800" y="304129"/>
                  </a:lnTo>
                  <a:cubicBezTo>
                    <a:pt x="812800" y="338061"/>
                    <a:pt x="799321" y="370603"/>
                    <a:pt x="775327" y="394597"/>
                  </a:cubicBezTo>
                  <a:cubicBezTo>
                    <a:pt x="751333" y="418591"/>
                    <a:pt x="718791" y="432070"/>
                    <a:pt x="684859" y="432070"/>
                  </a:cubicBezTo>
                  <a:lnTo>
                    <a:pt x="127941" y="432070"/>
                  </a:lnTo>
                  <a:cubicBezTo>
                    <a:pt x="94009" y="432070"/>
                    <a:pt x="61467" y="418591"/>
                    <a:pt x="37473" y="394597"/>
                  </a:cubicBezTo>
                  <a:cubicBezTo>
                    <a:pt x="13479" y="370603"/>
                    <a:pt x="0" y="338061"/>
                    <a:pt x="0" y="304129"/>
                  </a:cubicBezTo>
                  <a:lnTo>
                    <a:pt x="0" y="127941"/>
                  </a:lnTo>
                  <a:cubicBezTo>
                    <a:pt x="0" y="94009"/>
                    <a:pt x="13479" y="61467"/>
                    <a:pt x="37473" y="37473"/>
                  </a:cubicBezTo>
                  <a:cubicBezTo>
                    <a:pt x="61467" y="13479"/>
                    <a:pt x="94009" y="0"/>
                    <a:pt x="127941" y="0"/>
                  </a:cubicBezTo>
                  <a:close/>
                </a:path>
              </a:pathLst>
            </a:custGeom>
            <a:solidFill>
              <a:srgbClr val="153969"/>
            </a:solidFill>
          </p:spPr>
          <p:txBody>
            <a:bodyPr/>
            <a:lstStyle/>
            <a:p>
              <a:endParaRPr lang="en-US"/>
            </a:p>
          </p:txBody>
        </p:sp>
        <p:sp>
          <p:nvSpPr>
            <p:cNvPr id="12" name="TextBox 12"/>
            <p:cNvSpPr txBox="1"/>
            <p:nvPr/>
          </p:nvSpPr>
          <p:spPr>
            <a:xfrm>
              <a:off x="0" y="-66675"/>
              <a:ext cx="812800" cy="498745"/>
            </a:xfrm>
            <a:prstGeom prst="rect">
              <a:avLst/>
            </a:prstGeom>
          </p:spPr>
          <p:txBody>
            <a:bodyPr lIns="50800" tIns="50800" rIns="50800" bIns="50800" rtlCol="0" anchor="ctr"/>
            <a:lstStyle/>
            <a:p>
              <a:pPr algn="ctr">
                <a:lnSpc>
                  <a:spcPts val="3639"/>
                </a:lnSpc>
              </a:pPr>
              <a:r>
                <a:rPr lang="en-US" sz="2599">
                  <a:solidFill>
                    <a:srgbClr val="FFFFFF"/>
                  </a:solidFill>
                  <a:latin typeface="Helios"/>
                  <a:ea typeface="Helios"/>
                  <a:cs typeface="Helios"/>
                  <a:sym typeface="Helios"/>
                </a:rPr>
                <a:t>Power Supply 12V</a:t>
              </a:r>
            </a:p>
          </p:txBody>
        </p:sp>
      </p:grpSp>
      <p:grpSp>
        <p:nvGrpSpPr>
          <p:cNvPr id="13" name="Group 13"/>
          <p:cNvGrpSpPr/>
          <p:nvPr/>
        </p:nvGrpSpPr>
        <p:grpSpPr>
          <a:xfrm>
            <a:off x="4202500" y="2786001"/>
            <a:ext cx="2400823" cy="1653476"/>
            <a:chOff x="0" y="0"/>
            <a:chExt cx="632316" cy="435483"/>
          </a:xfrm>
        </p:grpSpPr>
        <p:sp>
          <p:nvSpPr>
            <p:cNvPr id="14" name="Freeform 14"/>
            <p:cNvSpPr/>
            <p:nvPr/>
          </p:nvSpPr>
          <p:spPr>
            <a:xfrm>
              <a:off x="0" y="0"/>
              <a:ext cx="632316" cy="435483"/>
            </a:xfrm>
            <a:custGeom>
              <a:avLst/>
              <a:gdLst/>
              <a:ahLst/>
              <a:cxnLst/>
              <a:rect l="l" t="t" r="r" b="b"/>
              <a:pathLst>
                <a:path w="632316" h="435483">
                  <a:moveTo>
                    <a:pt x="164459" y="0"/>
                  </a:moveTo>
                  <a:lnTo>
                    <a:pt x="467856" y="0"/>
                  </a:lnTo>
                  <a:cubicBezTo>
                    <a:pt x="558685" y="0"/>
                    <a:pt x="632316" y="73631"/>
                    <a:pt x="632316" y="164459"/>
                  </a:cubicBezTo>
                  <a:lnTo>
                    <a:pt x="632316" y="271024"/>
                  </a:lnTo>
                  <a:cubicBezTo>
                    <a:pt x="632316" y="361852"/>
                    <a:pt x="558685" y="435483"/>
                    <a:pt x="467856" y="435483"/>
                  </a:cubicBezTo>
                  <a:lnTo>
                    <a:pt x="164459" y="435483"/>
                  </a:lnTo>
                  <a:cubicBezTo>
                    <a:pt x="120842" y="435483"/>
                    <a:pt x="79011" y="418157"/>
                    <a:pt x="48169" y="387314"/>
                  </a:cubicBezTo>
                  <a:cubicBezTo>
                    <a:pt x="17327" y="356472"/>
                    <a:pt x="0" y="314641"/>
                    <a:pt x="0" y="271024"/>
                  </a:cubicBezTo>
                  <a:lnTo>
                    <a:pt x="0" y="164459"/>
                  </a:lnTo>
                  <a:cubicBezTo>
                    <a:pt x="0" y="73631"/>
                    <a:pt x="73631" y="0"/>
                    <a:pt x="164459" y="0"/>
                  </a:cubicBezTo>
                  <a:close/>
                </a:path>
              </a:pathLst>
            </a:custGeom>
            <a:solidFill>
              <a:srgbClr val="8A2970"/>
            </a:solidFill>
          </p:spPr>
          <p:txBody>
            <a:bodyPr/>
            <a:lstStyle/>
            <a:p>
              <a:endParaRPr lang="en-US"/>
            </a:p>
          </p:txBody>
        </p:sp>
        <p:sp>
          <p:nvSpPr>
            <p:cNvPr id="15" name="TextBox 15"/>
            <p:cNvSpPr txBox="1"/>
            <p:nvPr/>
          </p:nvSpPr>
          <p:spPr>
            <a:xfrm>
              <a:off x="0" y="-66675"/>
              <a:ext cx="632316" cy="502158"/>
            </a:xfrm>
            <a:prstGeom prst="rect">
              <a:avLst/>
            </a:prstGeom>
          </p:spPr>
          <p:txBody>
            <a:bodyPr lIns="50800" tIns="50800" rIns="50800" bIns="50800" rtlCol="0" anchor="ctr"/>
            <a:lstStyle/>
            <a:p>
              <a:pPr algn="ctr">
                <a:lnSpc>
                  <a:spcPts val="4479"/>
                </a:lnSpc>
              </a:pPr>
              <a:r>
                <a:rPr lang="en-US" sz="3199" b="1">
                  <a:solidFill>
                    <a:srgbClr val="FFFFFF"/>
                  </a:solidFill>
                  <a:latin typeface="Helios Bold"/>
                  <a:ea typeface="Helios Bold"/>
                  <a:cs typeface="Helios Bold"/>
                  <a:sym typeface="Helios Bold"/>
                </a:rPr>
                <a:t>MCP2551</a:t>
              </a:r>
            </a:p>
          </p:txBody>
        </p:sp>
      </p:grpSp>
      <p:grpSp>
        <p:nvGrpSpPr>
          <p:cNvPr id="16" name="Group 16"/>
          <p:cNvGrpSpPr/>
          <p:nvPr/>
        </p:nvGrpSpPr>
        <p:grpSpPr>
          <a:xfrm>
            <a:off x="9192034" y="5539392"/>
            <a:ext cx="2209912" cy="1366174"/>
            <a:chOff x="0" y="0"/>
            <a:chExt cx="582034" cy="359816"/>
          </a:xfrm>
        </p:grpSpPr>
        <p:sp>
          <p:nvSpPr>
            <p:cNvPr id="17" name="Freeform 17"/>
            <p:cNvSpPr/>
            <p:nvPr/>
          </p:nvSpPr>
          <p:spPr>
            <a:xfrm>
              <a:off x="0" y="0"/>
              <a:ext cx="582034" cy="359816"/>
            </a:xfrm>
            <a:custGeom>
              <a:avLst/>
              <a:gdLst/>
              <a:ahLst/>
              <a:cxnLst/>
              <a:rect l="l" t="t" r="r" b="b"/>
              <a:pathLst>
                <a:path w="582034" h="359816">
                  <a:moveTo>
                    <a:pt x="178667" y="0"/>
                  </a:moveTo>
                  <a:lnTo>
                    <a:pt x="403368" y="0"/>
                  </a:lnTo>
                  <a:cubicBezTo>
                    <a:pt x="502042" y="0"/>
                    <a:pt x="582034" y="79992"/>
                    <a:pt x="582034" y="178667"/>
                  </a:cubicBezTo>
                  <a:lnTo>
                    <a:pt x="582034" y="181149"/>
                  </a:lnTo>
                  <a:cubicBezTo>
                    <a:pt x="582034" y="279824"/>
                    <a:pt x="502042" y="359816"/>
                    <a:pt x="403368" y="359816"/>
                  </a:cubicBezTo>
                  <a:lnTo>
                    <a:pt x="178667" y="359816"/>
                  </a:lnTo>
                  <a:cubicBezTo>
                    <a:pt x="79992" y="359816"/>
                    <a:pt x="0" y="279824"/>
                    <a:pt x="0" y="181149"/>
                  </a:cubicBezTo>
                  <a:lnTo>
                    <a:pt x="0" y="178667"/>
                  </a:lnTo>
                  <a:cubicBezTo>
                    <a:pt x="0" y="79992"/>
                    <a:pt x="79992" y="0"/>
                    <a:pt x="178667" y="0"/>
                  </a:cubicBezTo>
                  <a:close/>
                </a:path>
              </a:pathLst>
            </a:custGeom>
            <a:solidFill>
              <a:srgbClr val="153969"/>
            </a:solidFill>
          </p:spPr>
          <p:txBody>
            <a:bodyPr/>
            <a:lstStyle/>
            <a:p>
              <a:endParaRPr lang="en-US"/>
            </a:p>
          </p:txBody>
        </p:sp>
        <p:sp>
          <p:nvSpPr>
            <p:cNvPr id="18" name="TextBox 18"/>
            <p:cNvSpPr txBox="1"/>
            <p:nvPr/>
          </p:nvSpPr>
          <p:spPr>
            <a:xfrm>
              <a:off x="0" y="-76200"/>
              <a:ext cx="582034" cy="436016"/>
            </a:xfrm>
            <a:prstGeom prst="rect">
              <a:avLst/>
            </a:prstGeom>
          </p:spPr>
          <p:txBody>
            <a:bodyPr lIns="50800" tIns="50800" rIns="50800" bIns="50800" rtlCol="0" anchor="ctr"/>
            <a:lstStyle/>
            <a:p>
              <a:pPr algn="ctr">
                <a:lnSpc>
                  <a:spcPts val="4339"/>
                </a:lnSpc>
              </a:pPr>
              <a:r>
                <a:rPr lang="en-US" sz="3099" b="1">
                  <a:solidFill>
                    <a:srgbClr val="FFFFFF"/>
                  </a:solidFill>
                  <a:latin typeface="Helios Bold"/>
                  <a:ea typeface="Helios Bold"/>
                  <a:cs typeface="Helios Bold"/>
                  <a:sym typeface="Helios Bold"/>
                </a:rPr>
                <a:t>L298N</a:t>
              </a:r>
            </a:p>
          </p:txBody>
        </p:sp>
      </p:grpSp>
      <p:grpSp>
        <p:nvGrpSpPr>
          <p:cNvPr id="19" name="Group 19"/>
          <p:cNvGrpSpPr/>
          <p:nvPr/>
        </p:nvGrpSpPr>
        <p:grpSpPr>
          <a:xfrm>
            <a:off x="0" y="2375553"/>
            <a:ext cx="3891405" cy="1384948"/>
            <a:chOff x="0" y="0"/>
            <a:chExt cx="1024897" cy="364760"/>
          </a:xfrm>
        </p:grpSpPr>
        <p:sp>
          <p:nvSpPr>
            <p:cNvPr id="20" name="Freeform 20"/>
            <p:cNvSpPr/>
            <p:nvPr/>
          </p:nvSpPr>
          <p:spPr>
            <a:xfrm>
              <a:off x="0" y="0"/>
              <a:ext cx="1024897" cy="364760"/>
            </a:xfrm>
            <a:custGeom>
              <a:avLst/>
              <a:gdLst/>
              <a:ahLst/>
              <a:cxnLst/>
              <a:rect l="l" t="t" r="r" b="b"/>
              <a:pathLst>
                <a:path w="1024897" h="364760">
                  <a:moveTo>
                    <a:pt x="0" y="0"/>
                  </a:moveTo>
                  <a:lnTo>
                    <a:pt x="1024897" y="0"/>
                  </a:lnTo>
                  <a:lnTo>
                    <a:pt x="1024897" y="364760"/>
                  </a:lnTo>
                  <a:lnTo>
                    <a:pt x="0" y="364760"/>
                  </a:lnTo>
                  <a:close/>
                </a:path>
              </a:pathLst>
            </a:custGeom>
            <a:solidFill>
              <a:srgbClr val="8A8678"/>
            </a:solidFill>
          </p:spPr>
          <p:txBody>
            <a:bodyPr/>
            <a:lstStyle/>
            <a:p>
              <a:endParaRPr lang="en-US"/>
            </a:p>
          </p:txBody>
        </p:sp>
        <p:sp>
          <p:nvSpPr>
            <p:cNvPr id="21" name="TextBox 21"/>
            <p:cNvSpPr txBox="1"/>
            <p:nvPr/>
          </p:nvSpPr>
          <p:spPr>
            <a:xfrm>
              <a:off x="0" y="-85725"/>
              <a:ext cx="1024897" cy="450485"/>
            </a:xfrm>
            <a:prstGeom prst="rect">
              <a:avLst/>
            </a:prstGeom>
          </p:spPr>
          <p:txBody>
            <a:bodyPr lIns="50800" tIns="50800" rIns="50800" bIns="50800" rtlCol="0" anchor="ctr"/>
            <a:lstStyle/>
            <a:p>
              <a:pPr algn="ctr">
                <a:lnSpc>
                  <a:spcPts val="5319"/>
                </a:lnSpc>
              </a:pPr>
              <a:r>
                <a:rPr lang="en-US" sz="3799" b="1" dirty="0">
                  <a:solidFill>
                    <a:srgbClr val="FFFFFF"/>
                  </a:solidFill>
                  <a:latin typeface="Helios Bold"/>
                  <a:ea typeface="Helios Bold"/>
                  <a:cs typeface="Helios Bold"/>
                  <a:sym typeface="Helios Bold"/>
                </a:rPr>
                <a:t>SLAVE 1</a:t>
              </a:r>
            </a:p>
          </p:txBody>
        </p:sp>
      </p:grpSp>
      <p:grpSp>
        <p:nvGrpSpPr>
          <p:cNvPr id="22" name="Group 22"/>
          <p:cNvGrpSpPr/>
          <p:nvPr/>
        </p:nvGrpSpPr>
        <p:grpSpPr>
          <a:xfrm>
            <a:off x="13143631" y="5539392"/>
            <a:ext cx="2297983" cy="1398626"/>
            <a:chOff x="0" y="0"/>
            <a:chExt cx="605230" cy="368362"/>
          </a:xfrm>
        </p:grpSpPr>
        <p:sp>
          <p:nvSpPr>
            <p:cNvPr id="23" name="Freeform 23"/>
            <p:cNvSpPr/>
            <p:nvPr/>
          </p:nvSpPr>
          <p:spPr>
            <a:xfrm>
              <a:off x="0" y="0"/>
              <a:ext cx="605230" cy="368362"/>
            </a:xfrm>
            <a:custGeom>
              <a:avLst/>
              <a:gdLst/>
              <a:ahLst/>
              <a:cxnLst/>
              <a:rect l="l" t="t" r="r" b="b"/>
              <a:pathLst>
                <a:path w="605230" h="368362">
                  <a:moveTo>
                    <a:pt x="171819" y="0"/>
                  </a:moveTo>
                  <a:lnTo>
                    <a:pt x="433411" y="0"/>
                  </a:lnTo>
                  <a:cubicBezTo>
                    <a:pt x="478980" y="0"/>
                    <a:pt x="522683" y="18102"/>
                    <a:pt x="554905" y="50325"/>
                  </a:cubicBezTo>
                  <a:cubicBezTo>
                    <a:pt x="587128" y="82547"/>
                    <a:pt x="605230" y="126250"/>
                    <a:pt x="605230" y="171819"/>
                  </a:cubicBezTo>
                  <a:lnTo>
                    <a:pt x="605230" y="196543"/>
                  </a:lnTo>
                  <a:cubicBezTo>
                    <a:pt x="605230" y="242112"/>
                    <a:pt x="587128" y="285815"/>
                    <a:pt x="554905" y="318038"/>
                  </a:cubicBezTo>
                  <a:cubicBezTo>
                    <a:pt x="522683" y="350260"/>
                    <a:pt x="478980" y="368362"/>
                    <a:pt x="433411" y="368362"/>
                  </a:cubicBezTo>
                  <a:lnTo>
                    <a:pt x="171819" y="368362"/>
                  </a:lnTo>
                  <a:cubicBezTo>
                    <a:pt x="126250" y="368362"/>
                    <a:pt x="82547" y="350260"/>
                    <a:pt x="50325" y="318038"/>
                  </a:cubicBezTo>
                  <a:cubicBezTo>
                    <a:pt x="18102" y="285815"/>
                    <a:pt x="0" y="242112"/>
                    <a:pt x="0" y="196543"/>
                  </a:cubicBezTo>
                  <a:lnTo>
                    <a:pt x="0" y="171819"/>
                  </a:lnTo>
                  <a:cubicBezTo>
                    <a:pt x="0" y="126250"/>
                    <a:pt x="18102" y="82547"/>
                    <a:pt x="50325" y="50325"/>
                  </a:cubicBezTo>
                  <a:cubicBezTo>
                    <a:pt x="82547" y="18102"/>
                    <a:pt x="126250" y="0"/>
                    <a:pt x="171819" y="0"/>
                  </a:cubicBezTo>
                  <a:close/>
                </a:path>
              </a:pathLst>
            </a:custGeom>
            <a:solidFill>
              <a:srgbClr val="153969"/>
            </a:solidFill>
          </p:spPr>
          <p:txBody>
            <a:bodyPr/>
            <a:lstStyle/>
            <a:p>
              <a:endParaRPr lang="en-US"/>
            </a:p>
          </p:txBody>
        </p:sp>
        <p:sp>
          <p:nvSpPr>
            <p:cNvPr id="24" name="TextBox 24"/>
            <p:cNvSpPr txBox="1"/>
            <p:nvPr/>
          </p:nvSpPr>
          <p:spPr>
            <a:xfrm>
              <a:off x="0" y="-66675"/>
              <a:ext cx="605230" cy="435037"/>
            </a:xfrm>
            <a:prstGeom prst="rect">
              <a:avLst/>
            </a:prstGeom>
          </p:spPr>
          <p:txBody>
            <a:bodyPr lIns="50800" tIns="50800" rIns="50800" bIns="50800" rtlCol="0" anchor="ctr"/>
            <a:lstStyle/>
            <a:p>
              <a:pPr algn="ctr">
                <a:lnSpc>
                  <a:spcPts val="3639"/>
                </a:lnSpc>
              </a:pPr>
              <a:r>
                <a:rPr lang="en-US" sz="2599">
                  <a:solidFill>
                    <a:srgbClr val="FFFFFF"/>
                  </a:solidFill>
                  <a:latin typeface="Helios"/>
                  <a:ea typeface="Helios"/>
                  <a:cs typeface="Helios"/>
                  <a:sym typeface="Helios"/>
                </a:rPr>
                <a:t>MOTOR DC</a:t>
              </a:r>
            </a:p>
          </p:txBody>
        </p:sp>
      </p:grpSp>
      <p:sp>
        <p:nvSpPr>
          <p:cNvPr id="25" name="AutoShape 25"/>
          <p:cNvSpPr/>
          <p:nvPr/>
        </p:nvSpPr>
        <p:spPr>
          <a:xfrm>
            <a:off x="7448959" y="6238705"/>
            <a:ext cx="1743075"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26" name="AutoShape 26"/>
          <p:cNvSpPr/>
          <p:nvPr/>
        </p:nvSpPr>
        <p:spPr>
          <a:xfrm>
            <a:off x="11401946" y="6222479"/>
            <a:ext cx="1741685" cy="16226"/>
          </a:xfrm>
          <a:prstGeom prst="line">
            <a:avLst/>
          </a:prstGeom>
          <a:ln w="38100" cap="flat">
            <a:solidFill>
              <a:srgbClr val="000000"/>
            </a:solidFill>
            <a:prstDash val="solid"/>
            <a:headEnd type="none" w="sm" len="sm"/>
            <a:tailEnd type="arrow" w="med" len="sm"/>
          </a:ln>
        </p:spPr>
        <p:txBody>
          <a:bodyPr/>
          <a:lstStyle/>
          <a:p>
            <a:endParaRPr lang="en-US"/>
          </a:p>
        </p:txBody>
      </p:sp>
      <p:sp>
        <p:nvSpPr>
          <p:cNvPr id="27" name="AutoShape 27"/>
          <p:cNvSpPr/>
          <p:nvPr/>
        </p:nvSpPr>
        <p:spPr>
          <a:xfrm flipV="1">
            <a:off x="5402912" y="4439477"/>
            <a:ext cx="0" cy="742950"/>
          </a:xfrm>
          <a:prstGeom prst="line">
            <a:avLst/>
          </a:prstGeom>
          <a:ln w="38100" cap="flat">
            <a:solidFill>
              <a:srgbClr val="000000"/>
            </a:solidFill>
            <a:prstDash val="solid"/>
            <a:headEnd type="none" w="sm" len="sm"/>
            <a:tailEnd type="arrow" w="med" len="sm"/>
          </a:ln>
        </p:spPr>
        <p:txBody>
          <a:bodyPr/>
          <a:lstStyle/>
          <a:p>
            <a:endParaRPr lang="en-US"/>
          </a:p>
        </p:txBody>
      </p:sp>
      <p:sp>
        <p:nvSpPr>
          <p:cNvPr id="28" name="AutoShape 28"/>
          <p:cNvSpPr/>
          <p:nvPr/>
        </p:nvSpPr>
        <p:spPr>
          <a:xfrm flipH="1">
            <a:off x="5402912" y="7294984"/>
            <a:ext cx="0" cy="742950"/>
          </a:xfrm>
          <a:prstGeom prst="line">
            <a:avLst/>
          </a:prstGeom>
          <a:ln w="38100" cap="flat">
            <a:solidFill>
              <a:srgbClr val="000000"/>
            </a:solidFill>
            <a:prstDash val="solid"/>
            <a:headEnd type="none" w="sm" len="sm"/>
            <a:tailEnd type="arrow" w="med" len="sm"/>
          </a:ln>
        </p:spPr>
        <p:txBody>
          <a:bodyPr/>
          <a:lstStyle/>
          <a:p>
            <a:endParaRPr lang="en-US"/>
          </a:p>
        </p:txBody>
      </p:sp>
      <p:sp>
        <p:nvSpPr>
          <p:cNvPr id="29" name="AutoShape 29"/>
          <p:cNvSpPr/>
          <p:nvPr/>
        </p:nvSpPr>
        <p:spPr>
          <a:xfrm flipV="1">
            <a:off x="10296990" y="6819899"/>
            <a:ext cx="0" cy="1157781"/>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3C282-4B0A-017D-51BF-5F37E69070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159175-F257-E04F-CFE2-CD6D294ADF6F}"/>
              </a:ext>
            </a:extLst>
          </p:cNvPr>
          <p:cNvSpPr/>
          <p:nvPr/>
        </p:nvSpPr>
        <p:spPr>
          <a:xfrm>
            <a:off x="0" y="-1233153"/>
            <a:ext cx="18288000" cy="2456484"/>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grpSp>
        <p:nvGrpSpPr>
          <p:cNvPr id="14" name="Group 14">
            <a:extLst>
              <a:ext uri="{FF2B5EF4-FFF2-40B4-BE49-F238E27FC236}">
                <a16:creationId xmlns:a16="http://schemas.microsoft.com/office/drawing/2014/main" id="{A9C75FC4-E35C-55AC-3A30-DAE4945A6289}"/>
              </a:ext>
            </a:extLst>
          </p:cNvPr>
          <p:cNvGrpSpPr/>
          <p:nvPr/>
        </p:nvGrpSpPr>
        <p:grpSpPr>
          <a:xfrm>
            <a:off x="0" y="1028700"/>
            <a:ext cx="3891405" cy="1710435"/>
            <a:chOff x="0" y="-41160"/>
            <a:chExt cx="1024897" cy="450485"/>
          </a:xfrm>
        </p:grpSpPr>
        <p:sp>
          <p:nvSpPr>
            <p:cNvPr id="15" name="Freeform 15">
              <a:extLst>
                <a:ext uri="{FF2B5EF4-FFF2-40B4-BE49-F238E27FC236}">
                  <a16:creationId xmlns:a16="http://schemas.microsoft.com/office/drawing/2014/main" id="{CB6EDA1F-BB75-A715-8C98-A2B898B591BF}"/>
                </a:ext>
              </a:extLst>
            </p:cNvPr>
            <p:cNvSpPr/>
            <p:nvPr/>
          </p:nvSpPr>
          <p:spPr>
            <a:xfrm>
              <a:off x="0" y="0"/>
              <a:ext cx="1024897" cy="364760"/>
            </a:xfrm>
            <a:custGeom>
              <a:avLst/>
              <a:gdLst/>
              <a:ahLst/>
              <a:cxnLst/>
              <a:rect l="l" t="t" r="r" b="b"/>
              <a:pathLst>
                <a:path w="1024897" h="364760">
                  <a:moveTo>
                    <a:pt x="0" y="0"/>
                  </a:moveTo>
                  <a:lnTo>
                    <a:pt x="1024897" y="0"/>
                  </a:lnTo>
                  <a:lnTo>
                    <a:pt x="1024897" y="364760"/>
                  </a:lnTo>
                  <a:lnTo>
                    <a:pt x="0" y="364760"/>
                  </a:lnTo>
                  <a:close/>
                </a:path>
              </a:pathLst>
            </a:custGeom>
            <a:solidFill>
              <a:srgbClr val="8A8678"/>
            </a:solidFill>
          </p:spPr>
          <p:txBody>
            <a:bodyPr/>
            <a:lstStyle/>
            <a:p>
              <a:endParaRPr lang="en-US"/>
            </a:p>
          </p:txBody>
        </p:sp>
        <p:sp>
          <p:nvSpPr>
            <p:cNvPr id="16" name="TextBox 16">
              <a:extLst>
                <a:ext uri="{FF2B5EF4-FFF2-40B4-BE49-F238E27FC236}">
                  <a16:creationId xmlns:a16="http://schemas.microsoft.com/office/drawing/2014/main" id="{23F7F0BC-32A1-DB15-A385-A222F25E1EDD}"/>
                </a:ext>
              </a:extLst>
            </p:cNvPr>
            <p:cNvSpPr txBox="1"/>
            <p:nvPr/>
          </p:nvSpPr>
          <p:spPr>
            <a:xfrm>
              <a:off x="0" y="-41160"/>
              <a:ext cx="1024897" cy="450485"/>
            </a:xfrm>
            <a:prstGeom prst="rect">
              <a:avLst/>
            </a:prstGeom>
          </p:spPr>
          <p:txBody>
            <a:bodyPr lIns="50800" tIns="50800" rIns="50800" bIns="50800" rtlCol="0" anchor="ctr"/>
            <a:lstStyle/>
            <a:p>
              <a:pPr algn="ctr">
                <a:lnSpc>
                  <a:spcPts val="5319"/>
                </a:lnSpc>
              </a:pPr>
              <a:r>
                <a:rPr lang="en-US" sz="3799" b="1" dirty="0">
                  <a:solidFill>
                    <a:srgbClr val="FFFFFF"/>
                  </a:solidFill>
                  <a:latin typeface="Helios Bold"/>
                  <a:ea typeface="Helios Bold"/>
                  <a:cs typeface="Helios Bold"/>
                  <a:sym typeface="Helios Bold"/>
                </a:rPr>
                <a:t>Slave 1</a:t>
              </a:r>
            </a:p>
          </p:txBody>
        </p:sp>
      </p:grpSp>
      <p:sp>
        <p:nvSpPr>
          <p:cNvPr id="17" name="TextBox 17">
            <a:extLst>
              <a:ext uri="{FF2B5EF4-FFF2-40B4-BE49-F238E27FC236}">
                <a16:creationId xmlns:a16="http://schemas.microsoft.com/office/drawing/2014/main" id="{126D1EBA-FFAE-3729-71DA-AF7A0C8F1521}"/>
              </a:ext>
            </a:extLst>
          </p:cNvPr>
          <p:cNvSpPr txBox="1"/>
          <p:nvPr/>
        </p:nvSpPr>
        <p:spPr>
          <a:xfrm>
            <a:off x="457200" y="2284"/>
            <a:ext cx="12063594" cy="1079526"/>
          </a:xfrm>
          <a:prstGeom prst="rect">
            <a:avLst/>
          </a:prstGeom>
        </p:spPr>
        <p:txBody>
          <a:bodyPr lIns="0" tIns="0" rIns="0" bIns="0" rtlCol="0" anchor="t">
            <a:spAutoFit/>
          </a:bodyPr>
          <a:lstStyle/>
          <a:p>
            <a:pPr algn="l">
              <a:lnSpc>
                <a:spcPts val="9099"/>
              </a:lnSpc>
            </a:pPr>
            <a:r>
              <a:rPr lang="en-US" sz="6999" b="1" dirty="0">
                <a:solidFill>
                  <a:srgbClr val="FFFFFF"/>
                </a:solidFill>
                <a:latin typeface="Arimo Bold"/>
                <a:ea typeface="Arimo Bold"/>
                <a:cs typeface="Arimo Bold"/>
                <a:sym typeface="Arimo Bold"/>
              </a:rPr>
              <a:t>Flow Chart</a:t>
            </a:r>
          </a:p>
        </p:txBody>
      </p:sp>
      <p:sp>
        <p:nvSpPr>
          <p:cNvPr id="18" name="Oval 17">
            <a:extLst>
              <a:ext uri="{FF2B5EF4-FFF2-40B4-BE49-F238E27FC236}">
                <a16:creationId xmlns:a16="http://schemas.microsoft.com/office/drawing/2014/main" id="{B63A3971-A54C-99BA-CD0D-97734C37136F}"/>
              </a:ext>
            </a:extLst>
          </p:cNvPr>
          <p:cNvSpPr/>
          <p:nvPr/>
        </p:nvSpPr>
        <p:spPr>
          <a:xfrm>
            <a:off x="6926580" y="1322980"/>
            <a:ext cx="2895600" cy="108402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9" name="Rectangle: Rounded Corners 18">
            <a:extLst>
              <a:ext uri="{FF2B5EF4-FFF2-40B4-BE49-F238E27FC236}">
                <a16:creationId xmlns:a16="http://schemas.microsoft.com/office/drawing/2014/main" id="{18BFF866-3747-BB88-DAEF-17AB032B5BD9}"/>
              </a:ext>
            </a:extLst>
          </p:cNvPr>
          <p:cNvSpPr/>
          <p:nvPr/>
        </p:nvSpPr>
        <p:spPr>
          <a:xfrm>
            <a:off x="6164580" y="2793401"/>
            <a:ext cx="4419600" cy="7862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Khởi</a:t>
            </a:r>
            <a:r>
              <a:rPr lang="en-US" dirty="0"/>
              <a:t> </a:t>
            </a:r>
            <a:r>
              <a:rPr lang="en-US" dirty="0" err="1"/>
              <a:t>tạo</a:t>
            </a:r>
            <a:r>
              <a:rPr lang="en-US" dirty="0"/>
              <a:t> </a:t>
            </a:r>
            <a:r>
              <a:rPr lang="en-US" dirty="0" err="1"/>
              <a:t>hệ</a:t>
            </a:r>
            <a:r>
              <a:rPr lang="en-US" dirty="0"/>
              <a:t> </a:t>
            </a:r>
            <a:r>
              <a:rPr lang="en-US" dirty="0" err="1"/>
              <a:t>thống</a:t>
            </a:r>
            <a:r>
              <a:rPr lang="en-US" dirty="0"/>
              <a:t> (</a:t>
            </a:r>
            <a:r>
              <a:rPr lang="en-US" b="1" dirty="0"/>
              <a:t>GPIO, I2C, CAN, OLED)</a:t>
            </a:r>
            <a:endParaRPr lang="en-US" dirty="0"/>
          </a:p>
        </p:txBody>
      </p:sp>
      <p:sp>
        <p:nvSpPr>
          <p:cNvPr id="23" name="Rectangle: Rounded Corners 22">
            <a:extLst>
              <a:ext uri="{FF2B5EF4-FFF2-40B4-BE49-F238E27FC236}">
                <a16:creationId xmlns:a16="http://schemas.microsoft.com/office/drawing/2014/main" id="{845936BE-B40F-1F17-3F38-7BEEFA746C4F}"/>
              </a:ext>
            </a:extLst>
          </p:cNvPr>
          <p:cNvSpPr/>
          <p:nvPr/>
        </p:nvSpPr>
        <p:spPr>
          <a:xfrm>
            <a:off x="6705600" y="3924300"/>
            <a:ext cx="3352800" cy="7709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t>Chờ</a:t>
            </a:r>
            <a:r>
              <a:rPr lang="en-US" sz="2000" b="1" dirty="0"/>
              <a:t> </a:t>
            </a:r>
            <a:r>
              <a:rPr lang="en-US" sz="2000" b="1" dirty="0" err="1"/>
              <a:t>dữ</a:t>
            </a:r>
            <a:r>
              <a:rPr lang="en-US" sz="2000" b="1" dirty="0"/>
              <a:t> </a:t>
            </a:r>
            <a:r>
              <a:rPr lang="en-US" sz="2000" b="1" dirty="0" err="1"/>
              <a:t>liệu</a:t>
            </a:r>
            <a:r>
              <a:rPr lang="en-US" sz="2000" b="1" dirty="0"/>
              <a:t> CAN </a:t>
            </a:r>
            <a:r>
              <a:rPr lang="en-US" sz="2000" b="1" dirty="0" err="1"/>
              <a:t>từ</a:t>
            </a:r>
            <a:r>
              <a:rPr lang="en-US" sz="2000" b="1" dirty="0"/>
              <a:t> MASTER</a:t>
            </a:r>
            <a:endParaRPr lang="en-US" altLang="en-US" sz="2000" b="1" dirty="0">
              <a:solidFill>
                <a:schemeClr val="bg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2CA7F8FF-E0DA-820D-091F-6B92E9AD90DB}"/>
              </a:ext>
            </a:extLst>
          </p:cNvPr>
          <p:cNvSpPr/>
          <p:nvPr/>
        </p:nvSpPr>
        <p:spPr>
          <a:xfrm>
            <a:off x="6370320" y="4991100"/>
            <a:ext cx="4023360" cy="669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Nhận</a:t>
            </a:r>
            <a:r>
              <a:rPr lang="en-US" dirty="0"/>
              <a:t> </a:t>
            </a:r>
            <a:r>
              <a:rPr lang="en-US" dirty="0" err="1"/>
              <a:t>dữ</a:t>
            </a:r>
            <a:r>
              <a:rPr lang="en-US" dirty="0"/>
              <a:t> </a:t>
            </a:r>
            <a:r>
              <a:rPr lang="en-US" dirty="0" err="1"/>
              <a:t>liệu</a:t>
            </a:r>
            <a:r>
              <a:rPr lang="en-US" dirty="0"/>
              <a:t> CAN</a:t>
            </a:r>
          </a:p>
          <a:p>
            <a:pPr algn="ctr"/>
            <a:r>
              <a:rPr lang="en-US" dirty="0" err="1"/>
              <a:t>Kiểm</a:t>
            </a:r>
            <a:r>
              <a:rPr lang="en-US" dirty="0"/>
              <a:t> </a:t>
            </a:r>
            <a:r>
              <a:rPr lang="en-US" dirty="0" err="1"/>
              <a:t>tra</a:t>
            </a:r>
            <a:r>
              <a:rPr lang="en-US" dirty="0"/>
              <a:t> </a:t>
            </a:r>
            <a:r>
              <a:rPr lang="en-US" dirty="0" err="1"/>
              <a:t>điều</a:t>
            </a:r>
            <a:r>
              <a:rPr lang="en-US" dirty="0"/>
              <a:t> </a:t>
            </a:r>
            <a:r>
              <a:rPr lang="en-US" dirty="0" err="1"/>
              <a:t>kiện</a:t>
            </a:r>
            <a:endParaRPr lang="en-US" dirty="0"/>
          </a:p>
        </p:txBody>
      </p:sp>
      <p:sp>
        <p:nvSpPr>
          <p:cNvPr id="27" name="Rectangle: Rounded Corners 26">
            <a:extLst>
              <a:ext uri="{FF2B5EF4-FFF2-40B4-BE49-F238E27FC236}">
                <a16:creationId xmlns:a16="http://schemas.microsoft.com/office/drawing/2014/main" id="{CC92BFC3-D352-8824-2699-8261781F1318}"/>
              </a:ext>
            </a:extLst>
          </p:cNvPr>
          <p:cNvSpPr/>
          <p:nvPr/>
        </p:nvSpPr>
        <p:spPr>
          <a:xfrm>
            <a:off x="6781800" y="7734300"/>
            <a:ext cx="3268979" cy="975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Nháy LED</a:t>
            </a:r>
            <a:br>
              <a:rPr lang="vi-VN" dirty="0"/>
            </a:br>
            <a:r>
              <a:rPr lang="vi-VN" dirty="0"/>
              <a:t>Điều khiển động cơ</a:t>
            </a:r>
            <a:r>
              <a:rPr lang="en-US" dirty="0"/>
              <a:t> </a:t>
            </a:r>
            <a:r>
              <a:rPr lang="en-US" dirty="0" err="1"/>
              <a:t>tiếp</a:t>
            </a:r>
            <a:r>
              <a:rPr lang="en-US" dirty="0"/>
              <a:t> </a:t>
            </a:r>
            <a:r>
              <a:rPr lang="en-US" dirty="0" err="1"/>
              <a:t>tục</a:t>
            </a:r>
            <a:endParaRPr lang="en-US" dirty="0"/>
          </a:p>
        </p:txBody>
      </p:sp>
      <p:cxnSp>
        <p:nvCxnSpPr>
          <p:cNvPr id="29" name="Straight Arrow Connector 28">
            <a:extLst>
              <a:ext uri="{FF2B5EF4-FFF2-40B4-BE49-F238E27FC236}">
                <a16:creationId xmlns:a16="http://schemas.microsoft.com/office/drawing/2014/main" id="{1262EDA5-FF16-E890-E878-16C484E8757D}"/>
              </a:ext>
            </a:extLst>
          </p:cNvPr>
          <p:cNvCxnSpPr>
            <a:cxnSpLocks/>
            <a:stCxn id="18" idx="4"/>
            <a:endCxn id="19" idx="0"/>
          </p:cNvCxnSpPr>
          <p:nvPr/>
        </p:nvCxnSpPr>
        <p:spPr>
          <a:xfrm>
            <a:off x="8374380" y="2407007"/>
            <a:ext cx="0" cy="3863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67CF082-577F-1DCE-FCBE-5ED28F620A74}"/>
              </a:ext>
            </a:extLst>
          </p:cNvPr>
          <p:cNvCxnSpPr>
            <a:cxnSpLocks/>
            <a:stCxn id="19" idx="2"/>
            <a:endCxn id="23" idx="0"/>
          </p:cNvCxnSpPr>
          <p:nvPr/>
        </p:nvCxnSpPr>
        <p:spPr>
          <a:xfrm>
            <a:off x="8374380" y="3579605"/>
            <a:ext cx="7620" cy="3446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0795E2-34E0-B316-94ED-E741D9C7A182}"/>
              </a:ext>
            </a:extLst>
          </p:cNvPr>
          <p:cNvCxnSpPr>
            <a:cxnSpLocks/>
            <a:stCxn id="23" idx="2"/>
            <a:endCxn id="25" idx="0"/>
          </p:cNvCxnSpPr>
          <p:nvPr/>
        </p:nvCxnSpPr>
        <p:spPr>
          <a:xfrm>
            <a:off x="8382000" y="4695263"/>
            <a:ext cx="0" cy="295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A5C1BB1-5B02-8913-C8E5-094BA4D80573}"/>
              </a:ext>
            </a:extLst>
          </p:cNvPr>
          <p:cNvCxnSpPr>
            <a:cxnSpLocks/>
            <a:stCxn id="25" idx="2"/>
          </p:cNvCxnSpPr>
          <p:nvPr/>
        </p:nvCxnSpPr>
        <p:spPr>
          <a:xfrm flipH="1">
            <a:off x="8374380" y="5660861"/>
            <a:ext cx="7620" cy="5431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F214AA9E-749E-E266-40EA-F40C0EDE7303}"/>
              </a:ext>
            </a:extLst>
          </p:cNvPr>
          <p:cNvCxnSpPr>
            <a:cxnSpLocks/>
            <a:stCxn id="44" idx="3"/>
            <a:endCxn id="25" idx="3"/>
          </p:cNvCxnSpPr>
          <p:nvPr/>
        </p:nvCxnSpPr>
        <p:spPr>
          <a:xfrm flipV="1">
            <a:off x="9296400" y="5325981"/>
            <a:ext cx="1097280" cy="4120439"/>
          </a:xfrm>
          <a:prstGeom prst="bentConnector3">
            <a:avLst>
              <a:gd name="adj1" fmla="val 25972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Diamond 20">
            <a:extLst>
              <a:ext uri="{FF2B5EF4-FFF2-40B4-BE49-F238E27FC236}">
                <a16:creationId xmlns:a16="http://schemas.microsoft.com/office/drawing/2014/main" id="{1516B5FD-25ED-A823-069F-FC3BB02AD726}"/>
              </a:ext>
            </a:extLst>
          </p:cNvPr>
          <p:cNvSpPr/>
          <p:nvPr/>
        </p:nvSpPr>
        <p:spPr>
          <a:xfrm>
            <a:off x="7143750" y="6132754"/>
            <a:ext cx="2506980" cy="122054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Nếu</a:t>
            </a:r>
            <a:r>
              <a:rPr lang="en-US" dirty="0"/>
              <a:t> = 0</a:t>
            </a:r>
          </a:p>
        </p:txBody>
      </p:sp>
      <p:sp>
        <p:nvSpPr>
          <p:cNvPr id="30" name="Diamond 29">
            <a:extLst>
              <a:ext uri="{FF2B5EF4-FFF2-40B4-BE49-F238E27FC236}">
                <a16:creationId xmlns:a16="http://schemas.microsoft.com/office/drawing/2014/main" id="{9126ED7A-E789-342E-0844-3B6FBFE60BF6}"/>
              </a:ext>
            </a:extLst>
          </p:cNvPr>
          <p:cNvSpPr/>
          <p:nvPr/>
        </p:nvSpPr>
        <p:spPr>
          <a:xfrm>
            <a:off x="3429000" y="6134100"/>
            <a:ext cx="2506980" cy="122054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Nếu</a:t>
            </a:r>
            <a:r>
              <a:rPr lang="en-US" dirty="0"/>
              <a:t> = 1</a:t>
            </a:r>
          </a:p>
        </p:txBody>
      </p:sp>
      <p:sp>
        <p:nvSpPr>
          <p:cNvPr id="31" name="Rectangle: Rounded Corners 30">
            <a:extLst>
              <a:ext uri="{FF2B5EF4-FFF2-40B4-BE49-F238E27FC236}">
                <a16:creationId xmlns:a16="http://schemas.microsoft.com/office/drawing/2014/main" id="{16E87470-2BD0-ADD0-A701-AE3B7E4D8141}"/>
              </a:ext>
            </a:extLst>
          </p:cNvPr>
          <p:cNvSpPr/>
          <p:nvPr/>
        </p:nvSpPr>
        <p:spPr>
          <a:xfrm>
            <a:off x="3718561" y="7734300"/>
            <a:ext cx="1844039" cy="975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Dừng</a:t>
            </a:r>
            <a:r>
              <a:rPr lang="en-US" dirty="0"/>
              <a:t> </a:t>
            </a:r>
            <a:r>
              <a:rPr lang="en-US" dirty="0" err="1"/>
              <a:t>động</a:t>
            </a:r>
            <a:r>
              <a:rPr lang="en-US" dirty="0"/>
              <a:t> </a:t>
            </a:r>
            <a:r>
              <a:rPr lang="en-US" dirty="0" err="1"/>
              <a:t>cơ</a:t>
            </a:r>
            <a:br>
              <a:rPr lang="en-US" dirty="0"/>
            </a:br>
            <a:r>
              <a:rPr lang="en-US" dirty="0" err="1"/>
              <a:t>Bật</a:t>
            </a:r>
            <a:r>
              <a:rPr lang="en-US" dirty="0"/>
              <a:t> LED</a:t>
            </a:r>
          </a:p>
        </p:txBody>
      </p:sp>
      <p:sp>
        <p:nvSpPr>
          <p:cNvPr id="44" name="Rectangle: Rounded Corners 43">
            <a:extLst>
              <a:ext uri="{FF2B5EF4-FFF2-40B4-BE49-F238E27FC236}">
                <a16:creationId xmlns:a16="http://schemas.microsoft.com/office/drawing/2014/main" id="{25211DB6-AD35-54D0-4558-9E1BA8A9D2D2}"/>
              </a:ext>
            </a:extLst>
          </p:cNvPr>
          <p:cNvSpPr/>
          <p:nvPr/>
        </p:nvSpPr>
        <p:spPr>
          <a:xfrm>
            <a:off x="7551421" y="9145795"/>
            <a:ext cx="1744979" cy="6012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Delay 2s</a:t>
            </a:r>
          </a:p>
        </p:txBody>
      </p:sp>
      <p:cxnSp>
        <p:nvCxnSpPr>
          <p:cNvPr id="49" name="Straight Arrow Connector 48">
            <a:extLst>
              <a:ext uri="{FF2B5EF4-FFF2-40B4-BE49-F238E27FC236}">
                <a16:creationId xmlns:a16="http://schemas.microsoft.com/office/drawing/2014/main" id="{CA42A51F-FB84-0F57-FB0C-F644278FF1E5}"/>
              </a:ext>
            </a:extLst>
          </p:cNvPr>
          <p:cNvCxnSpPr>
            <a:cxnSpLocks/>
            <a:stCxn id="21" idx="2"/>
            <a:endCxn id="27" idx="0"/>
          </p:cNvCxnSpPr>
          <p:nvPr/>
        </p:nvCxnSpPr>
        <p:spPr>
          <a:xfrm>
            <a:off x="8397240" y="7353300"/>
            <a:ext cx="1905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5D8A78-6561-B243-045B-D4CCA089A40F}"/>
              </a:ext>
            </a:extLst>
          </p:cNvPr>
          <p:cNvCxnSpPr>
            <a:cxnSpLocks/>
            <a:stCxn id="27" idx="2"/>
            <a:endCxn id="44" idx="0"/>
          </p:cNvCxnSpPr>
          <p:nvPr/>
        </p:nvCxnSpPr>
        <p:spPr>
          <a:xfrm>
            <a:off x="8416290" y="8709694"/>
            <a:ext cx="7621" cy="4361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4566BA9-D96C-EA7B-E5CB-9EE93A711C91}"/>
              </a:ext>
            </a:extLst>
          </p:cNvPr>
          <p:cNvCxnSpPr>
            <a:stCxn id="21" idx="1"/>
            <a:endCxn id="30" idx="3"/>
          </p:cNvCxnSpPr>
          <p:nvPr/>
        </p:nvCxnSpPr>
        <p:spPr>
          <a:xfrm flipH="1">
            <a:off x="5935980" y="6743027"/>
            <a:ext cx="1207770" cy="13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433125D-EFBA-2024-E7F2-F6771FA67D7B}"/>
              </a:ext>
            </a:extLst>
          </p:cNvPr>
          <p:cNvCxnSpPr>
            <a:stCxn id="30" idx="2"/>
          </p:cNvCxnSpPr>
          <p:nvPr/>
        </p:nvCxnSpPr>
        <p:spPr>
          <a:xfrm>
            <a:off x="4682490" y="7354646"/>
            <a:ext cx="0" cy="4558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8FD4F8F-2A1A-FFDE-1EFE-FC2FAC1E8693}"/>
              </a:ext>
            </a:extLst>
          </p:cNvPr>
          <p:cNvCxnSpPr>
            <a:cxnSpLocks/>
            <a:stCxn id="31" idx="2"/>
            <a:endCxn id="44" idx="1"/>
          </p:cNvCxnSpPr>
          <p:nvPr/>
        </p:nvCxnSpPr>
        <p:spPr>
          <a:xfrm rot="16200000" flipH="1">
            <a:off x="5727638" y="7622637"/>
            <a:ext cx="736726" cy="291084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40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4353"/>
            <a:ext cx="18288000" cy="3608707"/>
          </a:xfrm>
          <a:custGeom>
            <a:avLst/>
            <a:gdLst/>
            <a:ahLst/>
            <a:cxnLst/>
            <a:rect l="l" t="t" r="r" b="b"/>
            <a:pathLst>
              <a:path w="18288000" h="3608707">
                <a:moveTo>
                  <a:pt x="0" y="0"/>
                </a:moveTo>
                <a:lnTo>
                  <a:pt x="18288000" y="0"/>
                </a:lnTo>
                <a:lnTo>
                  <a:pt x="18288000" y="3608706"/>
                </a:lnTo>
                <a:lnTo>
                  <a:pt x="0" y="3608706"/>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sp>
        <p:nvSpPr>
          <p:cNvPr id="3" name="Freeform 3"/>
          <p:cNvSpPr/>
          <p:nvPr/>
        </p:nvSpPr>
        <p:spPr>
          <a:xfrm>
            <a:off x="3345260" y="1804353"/>
            <a:ext cx="10570276" cy="8482647"/>
          </a:xfrm>
          <a:custGeom>
            <a:avLst/>
            <a:gdLst/>
            <a:ahLst/>
            <a:cxnLst/>
            <a:rect l="l" t="t" r="r" b="b"/>
            <a:pathLst>
              <a:path w="10570276" h="8482647">
                <a:moveTo>
                  <a:pt x="0" y="0"/>
                </a:moveTo>
                <a:lnTo>
                  <a:pt x="10570276" y="0"/>
                </a:lnTo>
                <a:lnTo>
                  <a:pt x="10570276" y="8482647"/>
                </a:lnTo>
                <a:lnTo>
                  <a:pt x="0" y="848264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720488" y="212177"/>
            <a:ext cx="12063594" cy="1158875"/>
          </a:xfrm>
          <a:prstGeom prst="rect">
            <a:avLst/>
          </a:prstGeom>
        </p:spPr>
        <p:txBody>
          <a:bodyPr lIns="0" tIns="0" rIns="0" bIns="0" rtlCol="0" anchor="t">
            <a:spAutoFit/>
          </a:bodyPr>
          <a:lstStyle/>
          <a:p>
            <a:pPr algn="l">
              <a:lnSpc>
                <a:spcPts val="9099"/>
              </a:lnSpc>
            </a:pPr>
            <a:r>
              <a:rPr lang="en-US" sz="6999" b="1">
                <a:solidFill>
                  <a:srgbClr val="FFFFFF"/>
                </a:solidFill>
                <a:latin typeface="Arimo Bold"/>
                <a:ea typeface="Arimo Bold"/>
                <a:cs typeface="Arimo Bold"/>
                <a:sym typeface="Arimo Bold"/>
              </a:rPr>
              <a:t>Mô Phỏng Dự Án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868"/>
            <a:ext cx="9144000" cy="10295868"/>
            <a:chOff x="0" y="0"/>
            <a:chExt cx="2408296" cy="2711669"/>
          </a:xfrm>
        </p:grpSpPr>
        <p:sp>
          <p:nvSpPr>
            <p:cNvPr id="3" name="Freeform 3"/>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txBody>
            <a:bodyPr/>
            <a:lstStyle/>
            <a:p>
              <a:endParaRPr lang="en-US"/>
            </a:p>
          </p:txBody>
        </p:sp>
        <p:sp>
          <p:nvSpPr>
            <p:cNvPr id="4" name="TextBox 4"/>
            <p:cNvSpPr txBox="1"/>
            <p:nvPr/>
          </p:nvSpPr>
          <p:spPr>
            <a:xfrm>
              <a:off x="0" y="-38100"/>
              <a:ext cx="2408296" cy="274976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477817" y="1560513"/>
            <a:ext cx="7955623" cy="8682808"/>
          </a:xfrm>
          <a:custGeom>
            <a:avLst/>
            <a:gdLst/>
            <a:ahLst/>
            <a:cxnLst/>
            <a:rect l="l" t="t" r="r" b="b"/>
            <a:pathLst>
              <a:path w="7955623" h="8682808">
                <a:moveTo>
                  <a:pt x="0" y="0"/>
                </a:moveTo>
                <a:lnTo>
                  <a:pt x="7955622" y="0"/>
                </a:lnTo>
                <a:lnTo>
                  <a:pt x="7955622" y="8682807"/>
                </a:lnTo>
                <a:lnTo>
                  <a:pt x="0" y="8682807"/>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3425989" y="1851765"/>
            <a:ext cx="1854886" cy="1162512"/>
            <a:chOff x="0" y="0"/>
            <a:chExt cx="841400" cy="527330"/>
          </a:xfrm>
        </p:grpSpPr>
        <p:sp>
          <p:nvSpPr>
            <p:cNvPr id="7" name="Freeform 7"/>
            <p:cNvSpPr/>
            <p:nvPr/>
          </p:nvSpPr>
          <p:spPr>
            <a:xfrm>
              <a:off x="0" y="0"/>
              <a:ext cx="841400" cy="527330"/>
            </a:xfrm>
            <a:custGeom>
              <a:avLst/>
              <a:gdLst/>
              <a:ahLst/>
              <a:cxnLst/>
              <a:rect l="l" t="t" r="r" b="b"/>
              <a:pathLst>
                <a:path w="841400" h="527330">
                  <a:moveTo>
                    <a:pt x="841400" y="263665"/>
                  </a:moveTo>
                  <a:lnTo>
                    <a:pt x="435000" y="0"/>
                  </a:lnTo>
                  <a:lnTo>
                    <a:pt x="435000" y="203200"/>
                  </a:lnTo>
                  <a:lnTo>
                    <a:pt x="0" y="203200"/>
                  </a:lnTo>
                  <a:lnTo>
                    <a:pt x="0" y="324130"/>
                  </a:lnTo>
                  <a:lnTo>
                    <a:pt x="435000" y="324130"/>
                  </a:lnTo>
                  <a:lnTo>
                    <a:pt x="435000" y="527330"/>
                  </a:lnTo>
                  <a:lnTo>
                    <a:pt x="841400" y="263665"/>
                  </a:lnTo>
                  <a:close/>
                </a:path>
              </a:pathLst>
            </a:custGeom>
            <a:solidFill>
              <a:srgbClr val="FF5757"/>
            </a:solidFill>
          </p:spPr>
          <p:txBody>
            <a:bodyPr/>
            <a:lstStyle/>
            <a:p>
              <a:endParaRPr lang="en-US"/>
            </a:p>
          </p:txBody>
        </p:sp>
        <p:sp>
          <p:nvSpPr>
            <p:cNvPr id="8" name="TextBox 8"/>
            <p:cNvSpPr txBox="1"/>
            <p:nvPr/>
          </p:nvSpPr>
          <p:spPr>
            <a:xfrm>
              <a:off x="0" y="136525"/>
              <a:ext cx="739800" cy="187605"/>
            </a:xfrm>
            <a:prstGeom prst="rect">
              <a:avLst/>
            </a:prstGeom>
          </p:spPr>
          <p:txBody>
            <a:bodyPr lIns="50800" tIns="50800" rIns="50800" bIns="50800" rtlCol="0" anchor="ctr"/>
            <a:lstStyle/>
            <a:p>
              <a:pPr algn="ctr">
                <a:lnSpc>
                  <a:spcPts val="3639"/>
                </a:lnSpc>
              </a:pPr>
              <a:endParaRPr/>
            </a:p>
          </p:txBody>
        </p:sp>
      </p:grpSp>
      <p:grpSp>
        <p:nvGrpSpPr>
          <p:cNvPr id="9" name="Group 9"/>
          <p:cNvGrpSpPr/>
          <p:nvPr/>
        </p:nvGrpSpPr>
        <p:grpSpPr>
          <a:xfrm>
            <a:off x="4353432" y="4462715"/>
            <a:ext cx="2487348" cy="1634781"/>
            <a:chOff x="0" y="0"/>
            <a:chExt cx="841400" cy="553001"/>
          </a:xfrm>
        </p:grpSpPr>
        <p:sp>
          <p:nvSpPr>
            <p:cNvPr id="10" name="Freeform 10"/>
            <p:cNvSpPr/>
            <p:nvPr/>
          </p:nvSpPr>
          <p:spPr>
            <a:xfrm>
              <a:off x="0" y="0"/>
              <a:ext cx="841400" cy="553001"/>
            </a:xfrm>
            <a:custGeom>
              <a:avLst/>
              <a:gdLst/>
              <a:ahLst/>
              <a:cxnLst/>
              <a:rect l="l" t="t" r="r" b="b"/>
              <a:pathLst>
                <a:path w="841400" h="553001">
                  <a:moveTo>
                    <a:pt x="841400" y="276500"/>
                  </a:moveTo>
                  <a:lnTo>
                    <a:pt x="435000" y="0"/>
                  </a:lnTo>
                  <a:lnTo>
                    <a:pt x="435000" y="203200"/>
                  </a:lnTo>
                  <a:lnTo>
                    <a:pt x="0" y="203200"/>
                  </a:lnTo>
                  <a:lnTo>
                    <a:pt x="0" y="349801"/>
                  </a:lnTo>
                  <a:lnTo>
                    <a:pt x="435000" y="349801"/>
                  </a:lnTo>
                  <a:lnTo>
                    <a:pt x="435000" y="553001"/>
                  </a:lnTo>
                  <a:lnTo>
                    <a:pt x="841400" y="276500"/>
                  </a:lnTo>
                  <a:close/>
                </a:path>
              </a:pathLst>
            </a:custGeom>
            <a:solidFill>
              <a:srgbClr val="FF5757"/>
            </a:solidFill>
          </p:spPr>
          <p:txBody>
            <a:bodyPr/>
            <a:lstStyle/>
            <a:p>
              <a:endParaRPr lang="en-US"/>
            </a:p>
          </p:txBody>
        </p:sp>
        <p:sp>
          <p:nvSpPr>
            <p:cNvPr id="11" name="TextBox 11"/>
            <p:cNvSpPr txBox="1"/>
            <p:nvPr/>
          </p:nvSpPr>
          <p:spPr>
            <a:xfrm>
              <a:off x="0" y="136525"/>
              <a:ext cx="739800" cy="213276"/>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a:off x="4353432" y="8608636"/>
            <a:ext cx="3098560" cy="1299328"/>
            <a:chOff x="0" y="0"/>
            <a:chExt cx="1405546" cy="589392"/>
          </a:xfrm>
        </p:grpSpPr>
        <p:sp>
          <p:nvSpPr>
            <p:cNvPr id="13" name="Freeform 13"/>
            <p:cNvSpPr/>
            <p:nvPr/>
          </p:nvSpPr>
          <p:spPr>
            <a:xfrm>
              <a:off x="0" y="0"/>
              <a:ext cx="1405546" cy="589392"/>
            </a:xfrm>
            <a:custGeom>
              <a:avLst/>
              <a:gdLst/>
              <a:ahLst/>
              <a:cxnLst/>
              <a:rect l="l" t="t" r="r" b="b"/>
              <a:pathLst>
                <a:path w="1405546" h="589392">
                  <a:moveTo>
                    <a:pt x="1405546" y="294696"/>
                  </a:moveTo>
                  <a:lnTo>
                    <a:pt x="999146" y="0"/>
                  </a:lnTo>
                  <a:lnTo>
                    <a:pt x="999146" y="203200"/>
                  </a:lnTo>
                  <a:lnTo>
                    <a:pt x="0" y="203200"/>
                  </a:lnTo>
                  <a:lnTo>
                    <a:pt x="0" y="386192"/>
                  </a:lnTo>
                  <a:lnTo>
                    <a:pt x="999146" y="386192"/>
                  </a:lnTo>
                  <a:lnTo>
                    <a:pt x="999146" y="589392"/>
                  </a:lnTo>
                  <a:lnTo>
                    <a:pt x="1405546" y="294696"/>
                  </a:lnTo>
                  <a:close/>
                </a:path>
              </a:pathLst>
            </a:custGeom>
            <a:solidFill>
              <a:srgbClr val="FF5757"/>
            </a:solidFill>
          </p:spPr>
          <p:txBody>
            <a:bodyPr/>
            <a:lstStyle/>
            <a:p>
              <a:endParaRPr lang="en-US"/>
            </a:p>
          </p:txBody>
        </p:sp>
        <p:sp>
          <p:nvSpPr>
            <p:cNvPr id="14" name="TextBox 14"/>
            <p:cNvSpPr txBox="1"/>
            <p:nvPr/>
          </p:nvSpPr>
          <p:spPr>
            <a:xfrm>
              <a:off x="0" y="136525"/>
              <a:ext cx="1303946" cy="249667"/>
            </a:xfrm>
            <a:prstGeom prst="rect">
              <a:avLst/>
            </a:prstGeom>
          </p:spPr>
          <p:txBody>
            <a:bodyPr lIns="50800" tIns="50800" rIns="50800" bIns="50800" rtlCol="0" anchor="ctr"/>
            <a:lstStyle/>
            <a:p>
              <a:pPr algn="ctr">
                <a:lnSpc>
                  <a:spcPts val="3639"/>
                </a:lnSpc>
              </a:pPr>
              <a:endParaRPr/>
            </a:p>
          </p:txBody>
        </p:sp>
      </p:grpSp>
      <p:grpSp>
        <p:nvGrpSpPr>
          <p:cNvPr id="15" name="Group 15"/>
          <p:cNvGrpSpPr/>
          <p:nvPr/>
        </p:nvGrpSpPr>
        <p:grpSpPr>
          <a:xfrm rot="-2209091">
            <a:off x="9959672" y="1556491"/>
            <a:ext cx="3953440" cy="1253399"/>
            <a:chOff x="0" y="0"/>
            <a:chExt cx="1847404" cy="585701"/>
          </a:xfrm>
        </p:grpSpPr>
        <p:sp>
          <p:nvSpPr>
            <p:cNvPr id="16" name="Freeform 16"/>
            <p:cNvSpPr/>
            <p:nvPr/>
          </p:nvSpPr>
          <p:spPr>
            <a:xfrm>
              <a:off x="0" y="0"/>
              <a:ext cx="1847404" cy="585701"/>
            </a:xfrm>
            <a:custGeom>
              <a:avLst/>
              <a:gdLst/>
              <a:ahLst/>
              <a:cxnLst/>
              <a:rect l="l" t="t" r="r" b="b"/>
              <a:pathLst>
                <a:path w="1847404" h="585701">
                  <a:moveTo>
                    <a:pt x="0" y="292851"/>
                  </a:moveTo>
                  <a:lnTo>
                    <a:pt x="406400" y="0"/>
                  </a:lnTo>
                  <a:lnTo>
                    <a:pt x="406400" y="203200"/>
                  </a:lnTo>
                  <a:lnTo>
                    <a:pt x="1847404" y="203200"/>
                  </a:lnTo>
                  <a:lnTo>
                    <a:pt x="1847404" y="382501"/>
                  </a:lnTo>
                  <a:lnTo>
                    <a:pt x="406400" y="382501"/>
                  </a:lnTo>
                  <a:lnTo>
                    <a:pt x="406400" y="585701"/>
                  </a:lnTo>
                  <a:lnTo>
                    <a:pt x="0" y="292851"/>
                  </a:lnTo>
                  <a:close/>
                </a:path>
              </a:pathLst>
            </a:custGeom>
            <a:solidFill>
              <a:srgbClr val="FF5757"/>
            </a:solidFill>
          </p:spPr>
          <p:txBody>
            <a:bodyPr/>
            <a:lstStyle/>
            <a:p>
              <a:endParaRPr lang="en-US"/>
            </a:p>
          </p:txBody>
        </p:sp>
        <p:sp>
          <p:nvSpPr>
            <p:cNvPr id="17" name="TextBox 17"/>
            <p:cNvSpPr txBox="1"/>
            <p:nvPr/>
          </p:nvSpPr>
          <p:spPr>
            <a:xfrm>
              <a:off x="101600" y="136525"/>
              <a:ext cx="1745804" cy="245976"/>
            </a:xfrm>
            <a:prstGeom prst="rect">
              <a:avLst/>
            </a:prstGeom>
          </p:spPr>
          <p:txBody>
            <a:bodyPr lIns="50800" tIns="50800" rIns="50800" bIns="50800" rtlCol="0" anchor="ctr"/>
            <a:lstStyle/>
            <a:p>
              <a:pPr algn="ctr">
                <a:lnSpc>
                  <a:spcPts val="3639"/>
                </a:lnSpc>
              </a:pPr>
              <a:endParaRPr/>
            </a:p>
          </p:txBody>
        </p:sp>
      </p:grpSp>
      <p:grpSp>
        <p:nvGrpSpPr>
          <p:cNvPr id="18" name="Group 18"/>
          <p:cNvGrpSpPr/>
          <p:nvPr/>
        </p:nvGrpSpPr>
        <p:grpSpPr>
          <a:xfrm>
            <a:off x="13255365" y="3056271"/>
            <a:ext cx="1951776" cy="1406444"/>
            <a:chOff x="0" y="0"/>
            <a:chExt cx="812800" cy="585701"/>
          </a:xfrm>
        </p:grpSpPr>
        <p:sp>
          <p:nvSpPr>
            <p:cNvPr id="19" name="Freeform 19"/>
            <p:cNvSpPr/>
            <p:nvPr/>
          </p:nvSpPr>
          <p:spPr>
            <a:xfrm>
              <a:off x="0" y="0"/>
              <a:ext cx="812800" cy="585701"/>
            </a:xfrm>
            <a:custGeom>
              <a:avLst/>
              <a:gdLst/>
              <a:ahLst/>
              <a:cxnLst/>
              <a:rect l="l" t="t" r="r" b="b"/>
              <a:pathLst>
                <a:path w="812800" h="585701">
                  <a:moveTo>
                    <a:pt x="0" y="292851"/>
                  </a:moveTo>
                  <a:lnTo>
                    <a:pt x="406400" y="0"/>
                  </a:lnTo>
                  <a:lnTo>
                    <a:pt x="406400" y="203200"/>
                  </a:lnTo>
                  <a:lnTo>
                    <a:pt x="812800" y="203200"/>
                  </a:lnTo>
                  <a:lnTo>
                    <a:pt x="812800" y="382501"/>
                  </a:lnTo>
                  <a:lnTo>
                    <a:pt x="406400" y="382501"/>
                  </a:lnTo>
                  <a:lnTo>
                    <a:pt x="406400" y="585701"/>
                  </a:lnTo>
                  <a:lnTo>
                    <a:pt x="0" y="292851"/>
                  </a:lnTo>
                  <a:close/>
                </a:path>
              </a:pathLst>
            </a:custGeom>
            <a:solidFill>
              <a:srgbClr val="FF5757"/>
            </a:solidFill>
          </p:spPr>
          <p:txBody>
            <a:bodyPr/>
            <a:lstStyle/>
            <a:p>
              <a:endParaRPr lang="en-US"/>
            </a:p>
          </p:txBody>
        </p:sp>
        <p:sp>
          <p:nvSpPr>
            <p:cNvPr id="20" name="TextBox 20"/>
            <p:cNvSpPr txBox="1"/>
            <p:nvPr/>
          </p:nvSpPr>
          <p:spPr>
            <a:xfrm>
              <a:off x="101600" y="136525"/>
              <a:ext cx="711200" cy="245976"/>
            </a:xfrm>
            <a:prstGeom prst="rect">
              <a:avLst/>
            </a:prstGeom>
          </p:spPr>
          <p:txBody>
            <a:bodyPr lIns="50800" tIns="50800" rIns="50800" bIns="50800" rtlCol="0" anchor="ctr"/>
            <a:lstStyle/>
            <a:p>
              <a:pPr algn="ctr">
                <a:lnSpc>
                  <a:spcPts val="3639"/>
                </a:lnSpc>
              </a:pPr>
              <a:endParaRPr/>
            </a:p>
          </p:txBody>
        </p:sp>
      </p:grpSp>
      <p:sp>
        <p:nvSpPr>
          <p:cNvPr id="21" name="TextBox 21"/>
          <p:cNvSpPr txBox="1"/>
          <p:nvPr/>
        </p:nvSpPr>
        <p:spPr>
          <a:xfrm>
            <a:off x="583371" y="420687"/>
            <a:ext cx="9395008" cy="1139825"/>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Lắp BreadBoard</a:t>
            </a:r>
          </a:p>
        </p:txBody>
      </p:sp>
      <p:sp>
        <p:nvSpPr>
          <p:cNvPr id="22" name="TextBox 22"/>
          <p:cNvSpPr txBox="1"/>
          <p:nvPr/>
        </p:nvSpPr>
        <p:spPr>
          <a:xfrm>
            <a:off x="1336085" y="2106991"/>
            <a:ext cx="1889879" cy="573406"/>
          </a:xfrm>
          <a:prstGeom prst="rect">
            <a:avLst/>
          </a:prstGeom>
        </p:spPr>
        <p:txBody>
          <a:bodyPr lIns="0" tIns="0" rIns="0" bIns="0" rtlCol="0" anchor="t">
            <a:spAutoFit/>
          </a:bodyPr>
          <a:lstStyle/>
          <a:p>
            <a:pPr algn="ctr">
              <a:lnSpc>
                <a:spcPts val="4619"/>
              </a:lnSpc>
              <a:spcBef>
                <a:spcPct val="0"/>
              </a:spcBef>
            </a:pPr>
            <a:r>
              <a:rPr lang="en-US" sz="3299">
                <a:solidFill>
                  <a:srgbClr val="2A2E3A"/>
                </a:solidFill>
                <a:latin typeface="Helios"/>
                <a:ea typeface="Helios"/>
                <a:cs typeface="Helios"/>
                <a:sym typeface="Helios"/>
              </a:rPr>
              <a:t>Pir sensor</a:t>
            </a:r>
          </a:p>
        </p:txBody>
      </p:sp>
      <p:sp>
        <p:nvSpPr>
          <p:cNvPr id="23" name="TextBox 23"/>
          <p:cNvSpPr txBox="1"/>
          <p:nvPr/>
        </p:nvSpPr>
        <p:spPr>
          <a:xfrm>
            <a:off x="2262905" y="8986520"/>
            <a:ext cx="1805226" cy="573406"/>
          </a:xfrm>
          <a:prstGeom prst="rect">
            <a:avLst/>
          </a:prstGeom>
        </p:spPr>
        <p:txBody>
          <a:bodyPr lIns="0" tIns="0" rIns="0" bIns="0" rtlCol="0" anchor="t">
            <a:spAutoFit/>
          </a:bodyPr>
          <a:lstStyle/>
          <a:p>
            <a:pPr algn="ctr">
              <a:lnSpc>
                <a:spcPts val="4619"/>
              </a:lnSpc>
              <a:spcBef>
                <a:spcPct val="0"/>
              </a:spcBef>
            </a:pPr>
            <a:r>
              <a:rPr lang="en-US" sz="3299">
                <a:solidFill>
                  <a:srgbClr val="2A2E3A"/>
                </a:solidFill>
                <a:latin typeface="Helios"/>
                <a:ea typeface="Helios"/>
                <a:cs typeface="Helios"/>
                <a:sym typeface="Helios"/>
              </a:rPr>
              <a:t>Motor DC</a:t>
            </a:r>
          </a:p>
        </p:txBody>
      </p:sp>
      <p:sp>
        <p:nvSpPr>
          <p:cNvPr id="24" name="TextBox 24"/>
          <p:cNvSpPr txBox="1"/>
          <p:nvPr/>
        </p:nvSpPr>
        <p:spPr>
          <a:xfrm>
            <a:off x="16159375" y="7076803"/>
            <a:ext cx="1281470" cy="589916"/>
          </a:xfrm>
          <a:prstGeom prst="rect">
            <a:avLst/>
          </a:prstGeom>
        </p:spPr>
        <p:txBody>
          <a:bodyPr lIns="0" tIns="0" rIns="0" bIns="0" rtlCol="0" anchor="t">
            <a:spAutoFit/>
          </a:bodyPr>
          <a:lstStyle/>
          <a:p>
            <a:pPr algn="ctr">
              <a:lnSpc>
                <a:spcPts val="4759"/>
              </a:lnSpc>
              <a:spcBef>
                <a:spcPct val="0"/>
              </a:spcBef>
            </a:pPr>
            <a:r>
              <a:rPr lang="en-US" sz="3399">
                <a:solidFill>
                  <a:srgbClr val="2A2E3A"/>
                </a:solidFill>
                <a:latin typeface="Helios"/>
                <a:ea typeface="Helios"/>
                <a:cs typeface="Helios"/>
                <a:sym typeface="Helios"/>
              </a:rPr>
              <a:t>L298N</a:t>
            </a:r>
          </a:p>
        </p:txBody>
      </p:sp>
      <p:sp>
        <p:nvSpPr>
          <p:cNvPr id="25" name="TextBox 25"/>
          <p:cNvSpPr txBox="1"/>
          <p:nvPr/>
        </p:nvSpPr>
        <p:spPr>
          <a:xfrm>
            <a:off x="15207141" y="3144178"/>
            <a:ext cx="2400266" cy="1154431"/>
          </a:xfrm>
          <a:prstGeom prst="rect">
            <a:avLst/>
          </a:prstGeom>
        </p:spPr>
        <p:txBody>
          <a:bodyPr lIns="0" tIns="0" rIns="0" bIns="0" rtlCol="0" anchor="t">
            <a:spAutoFit/>
          </a:bodyPr>
          <a:lstStyle/>
          <a:p>
            <a:pPr algn="ctr">
              <a:lnSpc>
                <a:spcPts val="4619"/>
              </a:lnSpc>
              <a:spcBef>
                <a:spcPct val="0"/>
              </a:spcBef>
            </a:pPr>
            <a:r>
              <a:rPr lang="en-US" sz="3299">
                <a:solidFill>
                  <a:srgbClr val="2A2E3A"/>
                </a:solidFill>
                <a:latin typeface="Helios"/>
                <a:ea typeface="Helios"/>
                <a:cs typeface="Helios"/>
                <a:sym typeface="Helios"/>
              </a:rPr>
              <a:t>Power Supply 12V</a:t>
            </a:r>
          </a:p>
        </p:txBody>
      </p:sp>
      <p:sp>
        <p:nvSpPr>
          <p:cNvPr id="26" name="TextBox 26"/>
          <p:cNvSpPr txBox="1"/>
          <p:nvPr/>
        </p:nvSpPr>
        <p:spPr>
          <a:xfrm>
            <a:off x="14748182" y="5225959"/>
            <a:ext cx="2342971" cy="1225551"/>
          </a:xfrm>
          <a:prstGeom prst="rect">
            <a:avLst/>
          </a:prstGeom>
        </p:spPr>
        <p:txBody>
          <a:bodyPr lIns="0" tIns="0" rIns="0" bIns="0" rtlCol="0" anchor="t">
            <a:spAutoFit/>
          </a:bodyPr>
          <a:lstStyle/>
          <a:p>
            <a:pPr algn="ctr">
              <a:lnSpc>
                <a:spcPts val="4899"/>
              </a:lnSpc>
              <a:spcBef>
                <a:spcPct val="0"/>
              </a:spcBef>
            </a:pPr>
            <a:r>
              <a:rPr lang="en-US" sz="3499">
                <a:solidFill>
                  <a:srgbClr val="2A2E3A"/>
                </a:solidFill>
                <a:latin typeface="Helios"/>
                <a:ea typeface="Helios"/>
                <a:cs typeface="Helios"/>
                <a:sym typeface="Helios"/>
              </a:rPr>
              <a:t>OLED thông báo</a:t>
            </a:r>
          </a:p>
        </p:txBody>
      </p:sp>
      <p:sp>
        <p:nvSpPr>
          <p:cNvPr id="27" name="TextBox 27"/>
          <p:cNvSpPr txBox="1"/>
          <p:nvPr/>
        </p:nvSpPr>
        <p:spPr>
          <a:xfrm>
            <a:off x="299502" y="4977356"/>
            <a:ext cx="3883792" cy="573406"/>
          </a:xfrm>
          <a:prstGeom prst="rect">
            <a:avLst/>
          </a:prstGeom>
        </p:spPr>
        <p:txBody>
          <a:bodyPr lIns="0" tIns="0" rIns="0" bIns="0" rtlCol="0" anchor="t">
            <a:spAutoFit/>
          </a:bodyPr>
          <a:lstStyle/>
          <a:p>
            <a:pPr algn="ctr">
              <a:lnSpc>
                <a:spcPts val="4619"/>
              </a:lnSpc>
              <a:spcBef>
                <a:spcPct val="0"/>
              </a:spcBef>
            </a:pPr>
            <a:r>
              <a:rPr lang="en-US" sz="3299">
                <a:solidFill>
                  <a:srgbClr val="2A2E3A"/>
                </a:solidFill>
                <a:latin typeface="Helios"/>
                <a:ea typeface="Helios"/>
                <a:cs typeface="Helios"/>
                <a:sym typeface="Helios"/>
              </a:rPr>
              <a:t>STM32 BluePill</a:t>
            </a:r>
          </a:p>
        </p:txBody>
      </p:sp>
      <p:sp>
        <p:nvSpPr>
          <p:cNvPr id="28" name="TextBox 28"/>
          <p:cNvSpPr txBox="1"/>
          <p:nvPr/>
        </p:nvSpPr>
        <p:spPr>
          <a:xfrm>
            <a:off x="13433439" y="528320"/>
            <a:ext cx="2725936" cy="573406"/>
          </a:xfrm>
          <a:prstGeom prst="rect">
            <a:avLst/>
          </a:prstGeom>
        </p:spPr>
        <p:txBody>
          <a:bodyPr lIns="0" tIns="0" rIns="0" bIns="0" rtlCol="0" anchor="t">
            <a:spAutoFit/>
          </a:bodyPr>
          <a:lstStyle/>
          <a:p>
            <a:pPr algn="ctr">
              <a:lnSpc>
                <a:spcPts val="4619"/>
              </a:lnSpc>
              <a:spcBef>
                <a:spcPct val="0"/>
              </a:spcBef>
            </a:pPr>
            <a:r>
              <a:rPr lang="en-US" sz="3299">
                <a:solidFill>
                  <a:srgbClr val="2A2E3A"/>
                </a:solidFill>
                <a:latin typeface="Helios"/>
                <a:ea typeface="Helios"/>
                <a:cs typeface="Helios"/>
                <a:sym typeface="Helios"/>
              </a:rPr>
              <a:t>MCP2551</a:t>
            </a:r>
          </a:p>
        </p:txBody>
      </p:sp>
      <p:grpSp>
        <p:nvGrpSpPr>
          <p:cNvPr id="29" name="Group 29"/>
          <p:cNvGrpSpPr/>
          <p:nvPr/>
        </p:nvGrpSpPr>
        <p:grpSpPr>
          <a:xfrm>
            <a:off x="11481663" y="5139066"/>
            <a:ext cx="2886967" cy="1406444"/>
            <a:chOff x="0" y="0"/>
            <a:chExt cx="1202252" cy="585701"/>
          </a:xfrm>
        </p:grpSpPr>
        <p:sp>
          <p:nvSpPr>
            <p:cNvPr id="30" name="Freeform 30"/>
            <p:cNvSpPr/>
            <p:nvPr/>
          </p:nvSpPr>
          <p:spPr>
            <a:xfrm>
              <a:off x="0" y="0"/>
              <a:ext cx="1202252" cy="585701"/>
            </a:xfrm>
            <a:custGeom>
              <a:avLst/>
              <a:gdLst/>
              <a:ahLst/>
              <a:cxnLst/>
              <a:rect l="l" t="t" r="r" b="b"/>
              <a:pathLst>
                <a:path w="1202252" h="585701">
                  <a:moveTo>
                    <a:pt x="0" y="292851"/>
                  </a:moveTo>
                  <a:lnTo>
                    <a:pt x="406400" y="0"/>
                  </a:lnTo>
                  <a:lnTo>
                    <a:pt x="406400" y="203200"/>
                  </a:lnTo>
                  <a:lnTo>
                    <a:pt x="1202252" y="203200"/>
                  </a:lnTo>
                  <a:lnTo>
                    <a:pt x="1202252" y="382501"/>
                  </a:lnTo>
                  <a:lnTo>
                    <a:pt x="406400" y="382501"/>
                  </a:lnTo>
                  <a:lnTo>
                    <a:pt x="406400" y="585701"/>
                  </a:lnTo>
                  <a:lnTo>
                    <a:pt x="0" y="292851"/>
                  </a:lnTo>
                  <a:close/>
                </a:path>
              </a:pathLst>
            </a:custGeom>
            <a:solidFill>
              <a:srgbClr val="FF5757"/>
            </a:solidFill>
          </p:spPr>
          <p:txBody>
            <a:bodyPr/>
            <a:lstStyle/>
            <a:p>
              <a:endParaRPr lang="en-US"/>
            </a:p>
          </p:txBody>
        </p:sp>
        <p:sp>
          <p:nvSpPr>
            <p:cNvPr id="31" name="TextBox 31"/>
            <p:cNvSpPr txBox="1"/>
            <p:nvPr/>
          </p:nvSpPr>
          <p:spPr>
            <a:xfrm>
              <a:off x="101600" y="136525"/>
              <a:ext cx="1100652" cy="245976"/>
            </a:xfrm>
            <a:prstGeom prst="rect">
              <a:avLst/>
            </a:prstGeom>
          </p:spPr>
          <p:txBody>
            <a:bodyPr lIns="50800" tIns="50800" rIns="50800" bIns="50800" rtlCol="0" anchor="ctr"/>
            <a:lstStyle/>
            <a:p>
              <a:pPr algn="ctr">
                <a:lnSpc>
                  <a:spcPts val="3639"/>
                </a:lnSpc>
              </a:pPr>
              <a:endParaRPr/>
            </a:p>
          </p:txBody>
        </p:sp>
      </p:grpSp>
      <p:grpSp>
        <p:nvGrpSpPr>
          <p:cNvPr id="32" name="Group 32"/>
          <p:cNvGrpSpPr/>
          <p:nvPr/>
        </p:nvGrpSpPr>
        <p:grpSpPr>
          <a:xfrm>
            <a:off x="13255365" y="6706639"/>
            <a:ext cx="2664303" cy="1406444"/>
            <a:chOff x="0" y="0"/>
            <a:chExt cx="1109526" cy="585701"/>
          </a:xfrm>
        </p:grpSpPr>
        <p:sp>
          <p:nvSpPr>
            <p:cNvPr id="33" name="Freeform 33"/>
            <p:cNvSpPr/>
            <p:nvPr/>
          </p:nvSpPr>
          <p:spPr>
            <a:xfrm>
              <a:off x="0" y="0"/>
              <a:ext cx="1109525" cy="585701"/>
            </a:xfrm>
            <a:custGeom>
              <a:avLst/>
              <a:gdLst/>
              <a:ahLst/>
              <a:cxnLst/>
              <a:rect l="l" t="t" r="r" b="b"/>
              <a:pathLst>
                <a:path w="1109525" h="585701">
                  <a:moveTo>
                    <a:pt x="0" y="292851"/>
                  </a:moveTo>
                  <a:lnTo>
                    <a:pt x="406400" y="0"/>
                  </a:lnTo>
                  <a:lnTo>
                    <a:pt x="406400" y="203200"/>
                  </a:lnTo>
                  <a:lnTo>
                    <a:pt x="1109525" y="203200"/>
                  </a:lnTo>
                  <a:lnTo>
                    <a:pt x="1109525" y="382501"/>
                  </a:lnTo>
                  <a:lnTo>
                    <a:pt x="406400" y="382501"/>
                  </a:lnTo>
                  <a:lnTo>
                    <a:pt x="406400" y="585701"/>
                  </a:lnTo>
                  <a:lnTo>
                    <a:pt x="0" y="292851"/>
                  </a:lnTo>
                  <a:close/>
                </a:path>
              </a:pathLst>
            </a:custGeom>
            <a:solidFill>
              <a:srgbClr val="FF5757"/>
            </a:solidFill>
          </p:spPr>
          <p:txBody>
            <a:bodyPr/>
            <a:lstStyle/>
            <a:p>
              <a:endParaRPr lang="en-US"/>
            </a:p>
          </p:txBody>
        </p:sp>
        <p:sp>
          <p:nvSpPr>
            <p:cNvPr id="34" name="TextBox 34"/>
            <p:cNvSpPr txBox="1"/>
            <p:nvPr/>
          </p:nvSpPr>
          <p:spPr>
            <a:xfrm>
              <a:off x="101600" y="136525"/>
              <a:ext cx="1007926" cy="245976"/>
            </a:xfrm>
            <a:prstGeom prst="rect">
              <a:avLst/>
            </a:prstGeom>
          </p:spPr>
          <p:txBody>
            <a:bodyPr lIns="50800" tIns="50800" rIns="50800" bIns="50800" rtlCol="0" anchor="ctr"/>
            <a:lstStyle/>
            <a:p>
              <a:pPr algn="ctr">
                <a:lnSpc>
                  <a:spcPts val="363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868"/>
            <a:ext cx="9144000" cy="10295868"/>
            <a:chOff x="0" y="0"/>
            <a:chExt cx="2408296" cy="2711669"/>
          </a:xfrm>
        </p:grpSpPr>
        <p:sp>
          <p:nvSpPr>
            <p:cNvPr id="3" name="Freeform 3"/>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txBody>
            <a:bodyPr/>
            <a:lstStyle/>
            <a:p>
              <a:endParaRPr lang="en-US"/>
            </a:p>
          </p:txBody>
        </p:sp>
        <p:sp>
          <p:nvSpPr>
            <p:cNvPr id="4" name="TextBox 4"/>
            <p:cNvSpPr txBox="1"/>
            <p:nvPr/>
          </p:nvSpPr>
          <p:spPr>
            <a:xfrm>
              <a:off x="0" y="-38100"/>
              <a:ext cx="2408296" cy="2749769"/>
            </a:xfrm>
            <a:prstGeom prst="rect">
              <a:avLst/>
            </a:prstGeom>
          </p:spPr>
          <p:txBody>
            <a:bodyPr lIns="50800" tIns="50800" rIns="50800" bIns="50800" rtlCol="0" anchor="ctr"/>
            <a:lstStyle/>
            <a:p>
              <a:pPr algn="ctr">
                <a:lnSpc>
                  <a:spcPts val="2100"/>
                </a:lnSpc>
              </a:pPr>
              <a:endParaRPr/>
            </a:p>
          </p:txBody>
        </p:sp>
      </p:gr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7171043" y="474680"/>
            <a:ext cx="7569214" cy="9545620"/>
          </a:xfrm>
          <a:prstGeom prst="rect">
            <a:avLst/>
          </a:prstGeom>
        </p:spPr>
      </p:pic>
      <p:sp>
        <p:nvSpPr>
          <p:cNvPr id="6" name="TextBox 6"/>
          <p:cNvSpPr txBox="1"/>
          <p:nvPr/>
        </p:nvSpPr>
        <p:spPr>
          <a:xfrm>
            <a:off x="583371" y="420687"/>
            <a:ext cx="9395008" cy="1139825"/>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Video </a:t>
            </a:r>
            <a:r>
              <a:rPr lang="en-US" sz="6999" b="1">
                <a:solidFill>
                  <a:srgbClr val="718BAB"/>
                </a:solidFill>
                <a:latin typeface="Klein Bold"/>
                <a:ea typeface="Klein Bold"/>
                <a:cs typeface="Klein Bold"/>
                <a:sym typeface="Klein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7F39B-1199-745B-8132-197E253DB6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BDC133-B592-783D-5609-EF7F3752D69C}"/>
              </a:ext>
            </a:extLst>
          </p:cNvPr>
          <p:cNvSpPr/>
          <p:nvPr/>
        </p:nvSpPr>
        <p:spPr>
          <a:xfrm>
            <a:off x="0" y="-1233154"/>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dirty="0"/>
          </a:p>
        </p:txBody>
      </p:sp>
      <p:grpSp>
        <p:nvGrpSpPr>
          <p:cNvPr id="3" name="Group 3">
            <a:extLst>
              <a:ext uri="{FF2B5EF4-FFF2-40B4-BE49-F238E27FC236}">
                <a16:creationId xmlns:a16="http://schemas.microsoft.com/office/drawing/2014/main" id="{95122A06-9149-1963-DEE9-F4873B1B3F6E}"/>
              </a:ext>
            </a:extLst>
          </p:cNvPr>
          <p:cNvGrpSpPr/>
          <p:nvPr/>
        </p:nvGrpSpPr>
        <p:grpSpPr>
          <a:xfrm>
            <a:off x="3356865" y="5182427"/>
            <a:ext cx="4092094" cy="2112557"/>
            <a:chOff x="0" y="0"/>
            <a:chExt cx="1077753" cy="556394"/>
          </a:xfrm>
        </p:grpSpPr>
        <p:sp>
          <p:nvSpPr>
            <p:cNvPr id="4" name="Freeform 4">
              <a:extLst>
                <a:ext uri="{FF2B5EF4-FFF2-40B4-BE49-F238E27FC236}">
                  <a16:creationId xmlns:a16="http://schemas.microsoft.com/office/drawing/2014/main" id="{76CE2893-0A41-EBFA-381D-3BA52BC77BE8}"/>
                </a:ext>
              </a:extLst>
            </p:cNvPr>
            <p:cNvSpPr/>
            <p:nvPr/>
          </p:nvSpPr>
          <p:spPr>
            <a:xfrm>
              <a:off x="0" y="0"/>
              <a:ext cx="1077753" cy="556394"/>
            </a:xfrm>
            <a:custGeom>
              <a:avLst/>
              <a:gdLst/>
              <a:ahLst/>
              <a:cxnLst/>
              <a:rect l="l" t="t" r="r" b="b"/>
              <a:pathLst>
                <a:path w="1077753" h="556394">
                  <a:moveTo>
                    <a:pt x="96488" y="0"/>
                  </a:moveTo>
                  <a:lnTo>
                    <a:pt x="981265" y="0"/>
                  </a:lnTo>
                  <a:cubicBezTo>
                    <a:pt x="1006855" y="0"/>
                    <a:pt x="1031398" y="10166"/>
                    <a:pt x="1049493" y="28261"/>
                  </a:cubicBezTo>
                  <a:cubicBezTo>
                    <a:pt x="1067588" y="46356"/>
                    <a:pt x="1077753" y="70898"/>
                    <a:pt x="1077753" y="96488"/>
                  </a:cubicBezTo>
                  <a:lnTo>
                    <a:pt x="1077753" y="459906"/>
                  </a:lnTo>
                  <a:cubicBezTo>
                    <a:pt x="1077753" y="485496"/>
                    <a:pt x="1067588" y="510038"/>
                    <a:pt x="1049493" y="528133"/>
                  </a:cubicBezTo>
                  <a:cubicBezTo>
                    <a:pt x="1031398" y="546228"/>
                    <a:pt x="1006855" y="556394"/>
                    <a:pt x="981265" y="556394"/>
                  </a:cubicBezTo>
                  <a:lnTo>
                    <a:pt x="96488" y="556394"/>
                  </a:lnTo>
                  <a:cubicBezTo>
                    <a:pt x="70898" y="556394"/>
                    <a:pt x="46356" y="546228"/>
                    <a:pt x="28261" y="528133"/>
                  </a:cubicBezTo>
                  <a:cubicBezTo>
                    <a:pt x="10166" y="510038"/>
                    <a:pt x="0" y="485496"/>
                    <a:pt x="0" y="459906"/>
                  </a:cubicBezTo>
                  <a:lnTo>
                    <a:pt x="0" y="96488"/>
                  </a:lnTo>
                  <a:cubicBezTo>
                    <a:pt x="0" y="70898"/>
                    <a:pt x="10166" y="46356"/>
                    <a:pt x="28261" y="28261"/>
                  </a:cubicBezTo>
                  <a:cubicBezTo>
                    <a:pt x="46356" y="10166"/>
                    <a:pt x="70898" y="0"/>
                    <a:pt x="96488" y="0"/>
                  </a:cubicBezTo>
                  <a:close/>
                </a:path>
              </a:pathLst>
            </a:custGeom>
            <a:solidFill>
              <a:srgbClr val="153969"/>
            </a:solidFill>
          </p:spPr>
          <p:txBody>
            <a:bodyPr/>
            <a:lstStyle/>
            <a:p>
              <a:endParaRPr lang="en-US"/>
            </a:p>
          </p:txBody>
        </p:sp>
        <p:sp>
          <p:nvSpPr>
            <p:cNvPr id="5" name="TextBox 5">
              <a:extLst>
                <a:ext uri="{FF2B5EF4-FFF2-40B4-BE49-F238E27FC236}">
                  <a16:creationId xmlns:a16="http://schemas.microsoft.com/office/drawing/2014/main" id="{71983A96-3EFC-A14C-F086-646F1275BD4E}"/>
                </a:ext>
              </a:extLst>
            </p:cNvPr>
            <p:cNvSpPr txBox="1"/>
            <p:nvPr/>
          </p:nvSpPr>
          <p:spPr>
            <a:xfrm>
              <a:off x="0" y="-85725"/>
              <a:ext cx="1077753" cy="642119"/>
            </a:xfrm>
            <a:prstGeom prst="rect">
              <a:avLst/>
            </a:prstGeom>
          </p:spPr>
          <p:txBody>
            <a:bodyPr lIns="50800" tIns="50800" rIns="50800" bIns="50800" rtlCol="0" anchor="ctr"/>
            <a:lstStyle/>
            <a:p>
              <a:pPr algn="ctr">
                <a:lnSpc>
                  <a:spcPts val="5039"/>
                </a:lnSpc>
              </a:pPr>
              <a:r>
                <a:rPr lang="en-US" sz="3599">
                  <a:solidFill>
                    <a:srgbClr val="FFFFFF"/>
                  </a:solidFill>
                  <a:latin typeface="Helios"/>
                  <a:ea typeface="Helios"/>
                  <a:cs typeface="Helios"/>
                  <a:sym typeface="Helios"/>
                </a:rPr>
                <a:t>STM32F103C8T6</a:t>
              </a:r>
            </a:p>
          </p:txBody>
        </p:sp>
      </p:grpSp>
      <p:sp>
        <p:nvSpPr>
          <p:cNvPr id="6" name="TextBox 6">
            <a:extLst>
              <a:ext uri="{FF2B5EF4-FFF2-40B4-BE49-F238E27FC236}">
                <a16:creationId xmlns:a16="http://schemas.microsoft.com/office/drawing/2014/main" id="{0DB2480E-8312-5F6C-C8DD-8045D026C835}"/>
              </a:ext>
            </a:extLst>
          </p:cNvPr>
          <p:cNvSpPr txBox="1"/>
          <p:nvPr/>
        </p:nvSpPr>
        <p:spPr>
          <a:xfrm>
            <a:off x="773242" y="475949"/>
            <a:ext cx="14466758" cy="1079526"/>
          </a:xfrm>
          <a:prstGeom prst="rect">
            <a:avLst/>
          </a:prstGeom>
        </p:spPr>
        <p:txBody>
          <a:bodyPr wrap="square" lIns="0" tIns="0" rIns="0" bIns="0" rtlCol="0" anchor="t">
            <a:spAutoFit/>
          </a:bodyPr>
          <a:lstStyle/>
          <a:p>
            <a:pPr algn="l">
              <a:lnSpc>
                <a:spcPts val="9099"/>
              </a:lnSpc>
            </a:pPr>
            <a:r>
              <a:rPr lang="en-US" sz="6999" b="1" dirty="0" err="1">
                <a:solidFill>
                  <a:srgbClr val="FFFFFF"/>
                </a:solidFill>
                <a:latin typeface="Arimo Bold"/>
                <a:ea typeface="Arimo Bold"/>
                <a:cs typeface="Arimo Bold"/>
                <a:sym typeface="Arimo Bold"/>
              </a:rPr>
              <a:t>Mô</a:t>
            </a:r>
            <a:r>
              <a:rPr lang="en-US" sz="6999" b="1" dirty="0">
                <a:solidFill>
                  <a:srgbClr val="FFFFFF"/>
                </a:solidFill>
                <a:latin typeface="Arimo Bold"/>
                <a:ea typeface="Arimo Bold"/>
                <a:cs typeface="Arimo Bold"/>
                <a:sym typeface="Arimo Bold"/>
              </a:rPr>
              <a:t> </a:t>
            </a:r>
            <a:r>
              <a:rPr lang="en-US" sz="6999" b="1" dirty="0" err="1">
                <a:solidFill>
                  <a:srgbClr val="FFFFFF"/>
                </a:solidFill>
                <a:latin typeface="Arimo Bold"/>
                <a:ea typeface="Arimo Bold"/>
                <a:cs typeface="Arimo Bold"/>
                <a:sym typeface="Arimo Bold"/>
              </a:rPr>
              <a:t>Hình</a:t>
            </a:r>
            <a:r>
              <a:rPr lang="en-US" sz="6999" b="1" dirty="0">
                <a:solidFill>
                  <a:srgbClr val="FFFFFF"/>
                </a:solidFill>
                <a:latin typeface="Arimo Bold"/>
                <a:ea typeface="Arimo Bold"/>
                <a:cs typeface="Arimo Bold"/>
                <a:sym typeface="Arimo Bold"/>
              </a:rPr>
              <a:t> </a:t>
            </a:r>
            <a:r>
              <a:rPr lang="en-US" sz="6999" b="1" dirty="0" err="1">
                <a:solidFill>
                  <a:srgbClr val="FFFFFF"/>
                </a:solidFill>
                <a:latin typeface="Arimo Bold"/>
                <a:ea typeface="Arimo Bold"/>
                <a:cs typeface="Arimo Bold"/>
                <a:sym typeface="Arimo Bold"/>
              </a:rPr>
              <a:t>Dự</a:t>
            </a:r>
            <a:r>
              <a:rPr lang="en-US" sz="6999" b="1" dirty="0">
                <a:solidFill>
                  <a:srgbClr val="FFFFFF"/>
                </a:solidFill>
                <a:latin typeface="Arimo Bold"/>
                <a:ea typeface="Arimo Bold"/>
                <a:cs typeface="Arimo Bold"/>
                <a:sym typeface="Arimo Bold"/>
              </a:rPr>
              <a:t> </a:t>
            </a:r>
            <a:r>
              <a:rPr lang="en-US" sz="6999" b="1" dirty="0" err="1">
                <a:solidFill>
                  <a:srgbClr val="FFFFFF"/>
                </a:solidFill>
                <a:latin typeface="Arimo Bold"/>
                <a:ea typeface="Arimo Bold"/>
                <a:cs typeface="Arimo Bold"/>
                <a:sym typeface="Arimo Bold"/>
              </a:rPr>
              <a:t>Án</a:t>
            </a:r>
            <a:r>
              <a:rPr lang="en-US" sz="6999" b="1" dirty="0">
                <a:solidFill>
                  <a:srgbClr val="FFFFFF"/>
                </a:solidFill>
                <a:latin typeface="Arimo Bold"/>
                <a:ea typeface="Arimo Bold"/>
                <a:cs typeface="Arimo Bold"/>
                <a:sym typeface="Arimo Bold"/>
              </a:rPr>
              <a:t> (Update)</a:t>
            </a:r>
          </a:p>
        </p:txBody>
      </p:sp>
      <p:grpSp>
        <p:nvGrpSpPr>
          <p:cNvPr id="7" name="Group 7">
            <a:extLst>
              <a:ext uri="{FF2B5EF4-FFF2-40B4-BE49-F238E27FC236}">
                <a16:creationId xmlns:a16="http://schemas.microsoft.com/office/drawing/2014/main" id="{47C04D2F-FD9B-E0A5-A057-75B29728BB6B}"/>
              </a:ext>
            </a:extLst>
          </p:cNvPr>
          <p:cNvGrpSpPr/>
          <p:nvPr/>
        </p:nvGrpSpPr>
        <p:grpSpPr>
          <a:xfrm>
            <a:off x="3778329" y="7830291"/>
            <a:ext cx="3249165" cy="2159323"/>
            <a:chOff x="0" y="-66675"/>
            <a:chExt cx="711876" cy="482876"/>
          </a:xfrm>
        </p:grpSpPr>
        <p:sp>
          <p:nvSpPr>
            <p:cNvPr id="8" name="Freeform 8">
              <a:extLst>
                <a:ext uri="{FF2B5EF4-FFF2-40B4-BE49-F238E27FC236}">
                  <a16:creationId xmlns:a16="http://schemas.microsoft.com/office/drawing/2014/main" id="{3C321C19-54F0-9004-C3E6-8D7068124533}"/>
                </a:ext>
              </a:extLst>
            </p:cNvPr>
            <p:cNvSpPr/>
            <p:nvPr/>
          </p:nvSpPr>
          <p:spPr>
            <a:xfrm>
              <a:off x="0" y="0"/>
              <a:ext cx="711876" cy="416201"/>
            </a:xfrm>
            <a:custGeom>
              <a:avLst/>
              <a:gdLst/>
              <a:ahLst/>
              <a:cxnLst/>
              <a:rect l="l" t="t" r="r" b="b"/>
              <a:pathLst>
                <a:path w="711876" h="416201">
                  <a:moveTo>
                    <a:pt x="146079" y="0"/>
                  </a:moveTo>
                  <a:lnTo>
                    <a:pt x="565797" y="0"/>
                  </a:lnTo>
                  <a:cubicBezTo>
                    <a:pt x="604540" y="0"/>
                    <a:pt x="641696" y="15390"/>
                    <a:pt x="669091" y="42786"/>
                  </a:cubicBezTo>
                  <a:cubicBezTo>
                    <a:pt x="696486" y="70181"/>
                    <a:pt x="711876" y="107336"/>
                    <a:pt x="711876" y="146079"/>
                  </a:cubicBezTo>
                  <a:lnTo>
                    <a:pt x="711876" y="270122"/>
                  </a:lnTo>
                  <a:cubicBezTo>
                    <a:pt x="711876" y="308864"/>
                    <a:pt x="696486" y="346020"/>
                    <a:pt x="669091" y="373415"/>
                  </a:cubicBezTo>
                  <a:cubicBezTo>
                    <a:pt x="641696" y="400810"/>
                    <a:pt x="604540" y="416201"/>
                    <a:pt x="565797" y="416201"/>
                  </a:cubicBezTo>
                  <a:lnTo>
                    <a:pt x="146079" y="416201"/>
                  </a:lnTo>
                  <a:cubicBezTo>
                    <a:pt x="107336" y="416201"/>
                    <a:pt x="70181" y="400810"/>
                    <a:pt x="42786" y="373415"/>
                  </a:cubicBezTo>
                  <a:cubicBezTo>
                    <a:pt x="15390" y="346020"/>
                    <a:pt x="0" y="308864"/>
                    <a:pt x="0" y="270122"/>
                  </a:cubicBezTo>
                  <a:lnTo>
                    <a:pt x="0" y="146079"/>
                  </a:lnTo>
                  <a:cubicBezTo>
                    <a:pt x="0" y="107336"/>
                    <a:pt x="15390" y="70181"/>
                    <a:pt x="42786" y="42786"/>
                  </a:cubicBezTo>
                  <a:cubicBezTo>
                    <a:pt x="70181" y="15390"/>
                    <a:pt x="107336" y="0"/>
                    <a:pt x="146079" y="0"/>
                  </a:cubicBezTo>
                  <a:close/>
                </a:path>
              </a:pathLst>
            </a:custGeom>
            <a:solidFill>
              <a:srgbClr val="00BF63"/>
            </a:solidFill>
          </p:spPr>
          <p:txBody>
            <a:bodyPr/>
            <a:lstStyle/>
            <a:p>
              <a:endParaRPr lang="en-US" dirty="0"/>
            </a:p>
          </p:txBody>
        </p:sp>
        <p:sp>
          <p:nvSpPr>
            <p:cNvPr id="9" name="TextBox 9">
              <a:extLst>
                <a:ext uri="{FF2B5EF4-FFF2-40B4-BE49-F238E27FC236}">
                  <a16:creationId xmlns:a16="http://schemas.microsoft.com/office/drawing/2014/main" id="{D131085C-E6E6-B3C9-3AD0-DC3D27E591E1}"/>
                </a:ext>
              </a:extLst>
            </p:cNvPr>
            <p:cNvSpPr txBox="1"/>
            <p:nvPr/>
          </p:nvSpPr>
          <p:spPr>
            <a:xfrm>
              <a:off x="0" y="-66675"/>
              <a:ext cx="711876" cy="482876"/>
            </a:xfrm>
            <a:prstGeom prst="rect">
              <a:avLst/>
            </a:prstGeom>
          </p:spPr>
          <p:txBody>
            <a:bodyPr lIns="50800" tIns="50800" rIns="50800" bIns="50800" rtlCol="0" anchor="ctr"/>
            <a:lstStyle/>
            <a:p>
              <a:pPr algn="ctr">
                <a:lnSpc>
                  <a:spcPts val="4199"/>
                </a:lnSpc>
              </a:pPr>
              <a:r>
                <a:rPr lang="en-US" sz="2999" b="1" dirty="0">
                  <a:solidFill>
                    <a:srgbClr val="FFFFFF"/>
                  </a:solidFill>
                  <a:latin typeface="Helios Bold"/>
                  <a:ea typeface="Helios Bold"/>
                  <a:cs typeface="Helios Bold"/>
                  <a:sym typeface="Helios Bold"/>
                </a:rPr>
                <a:t>Water Sensor</a:t>
              </a:r>
            </a:p>
          </p:txBody>
        </p:sp>
      </p:grpSp>
      <p:grpSp>
        <p:nvGrpSpPr>
          <p:cNvPr id="13" name="Group 13">
            <a:extLst>
              <a:ext uri="{FF2B5EF4-FFF2-40B4-BE49-F238E27FC236}">
                <a16:creationId xmlns:a16="http://schemas.microsoft.com/office/drawing/2014/main" id="{21676D31-548F-BE8A-194C-4CD6E8772125}"/>
              </a:ext>
            </a:extLst>
          </p:cNvPr>
          <p:cNvGrpSpPr/>
          <p:nvPr/>
        </p:nvGrpSpPr>
        <p:grpSpPr>
          <a:xfrm>
            <a:off x="4202500" y="2786001"/>
            <a:ext cx="2400823" cy="1653476"/>
            <a:chOff x="0" y="0"/>
            <a:chExt cx="632316" cy="435483"/>
          </a:xfrm>
        </p:grpSpPr>
        <p:sp>
          <p:nvSpPr>
            <p:cNvPr id="14" name="Freeform 14">
              <a:extLst>
                <a:ext uri="{FF2B5EF4-FFF2-40B4-BE49-F238E27FC236}">
                  <a16:creationId xmlns:a16="http://schemas.microsoft.com/office/drawing/2014/main" id="{6BBC0832-A2AA-D650-81B9-FCFB2C92712C}"/>
                </a:ext>
              </a:extLst>
            </p:cNvPr>
            <p:cNvSpPr/>
            <p:nvPr/>
          </p:nvSpPr>
          <p:spPr>
            <a:xfrm>
              <a:off x="0" y="0"/>
              <a:ext cx="632316" cy="435483"/>
            </a:xfrm>
            <a:custGeom>
              <a:avLst/>
              <a:gdLst/>
              <a:ahLst/>
              <a:cxnLst/>
              <a:rect l="l" t="t" r="r" b="b"/>
              <a:pathLst>
                <a:path w="632316" h="435483">
                  <a:moveTo>
                    <a:pt x="164459" y="0"/>
                  </a:moveTo>
                  <a:lnTo>
                    <a:pt x="467856" y="0"/>
                  </a:lnTo>
                  <a:cubicBezTo>
                    <a:pt x="558685" y="0"/>
                    <a:pt x="632316" y="73631"/>
                    <a:pt x="632316" y="164459"/>
                  </a:cubicBezTo>
                  <a:lnTo>
                    <a:pt x="632316" y="271024"/>
                  </a:lnTo>
                  <a:cubicBezTo>
                    <a:pt x="632316" y="361852"/>
                    <a:pt x="558685" y="435483"/>
                    <a:pt x="467856" y="435483"/>
                  </a:cubicBezTo>
                  <a:lnTo>
                    <a:pt x="164459" y="435483"/>
                  </a:lnTo>
                  <a:cubicBezTo>
                    <a:pt x="120842" y="435483"/>
                    <a:pt x="79011" y="418157"/>
                    <a:pt x="48169" y="387314"/>
                  </a:cubicBezTo>
                  <a:cubicBezTo>
                    <a:pt x="17327" y="356472"/>
                    <a:pt x="0" y="314641"/>
                    <a:pt x="0" y="271024"/>
                  </a:cubicBezTo>
                  <a:lnTo>
                    <a:pt x="0" y="164459"/>
                  </a:lnTo>
                  <a:cubicBezTo>
                    <a:pt x="0" y="73631"/>
                    <a:pt x="73631" y="0"/>
                    <a:pt x="164459" y="0"/>
                  </a:cubicBezTo>
                  <a:close/>
                </a:path>
              </a:pathLst>
            </a:custGeom>
            <a:solidFill>
              <a:srgbClr val="8A2970"/>
            </a:solidFill>
          </p:spPr>
          <p:txBody>
            <a:bodyPr/>
            <a:lstStyle/>
            <a:p>
              <a:endParaRPr lang="en-US"/>
            </a:p>
          </p:txBody>
        </p:sp>
        <p:sp>
          <p:nvSpPr>
            <p:cNvPr id="15" name="TextBox 15">
              <a:extLst>
                <a:ext uri="{FF2B5EF4-FFF2-40B4-BE49-F238E27FC236}">
                  <a16:creationId xmlns:a16="http://schemas.microsoft.com/office/drawing/2014/main" id="{D4E5A3D5-EBD3-EAC3-7FE5-FA3B14C75113}"/>
                </a:ext>
              </a:extLst>
            </p:cNvPr>
            <p:cNvSpPr txBox="1"/>
            <p:nvPr/>
          </p:nvSpPr>
          <p:spPr>
            <a:xfrm>
              <a:off x="0" y="-66675"/>
              <a:ext cx="632316" cy="502158"/>
            </a:xfrm>
            <a:prstGeom prst="rect">
              <a:avLst/>
            </a:prstGeom>
          </p:spPr>
          <p:txBody>
            <a:bodyPr lIns="50800" tIns="50800" rIns="50800" bIns="50800" rtlCol="0" anchor="ctr"/>
            <a:lstStyle/>
            <a:p>
              <a:pPr algn="ctr">
                <a:lnSpc>
                  <a:spcPts val="4479"/>
                </a:lnSpc>
              </a:pPr>
              <a:r>
                <a:rPr lang="en-US" sz="3199" b="1" dirty="0">
                  <a:solidFill>
                    <a:srgbClr val="FFFFFF"/>
                  </a:solidFill>
                  <a:latin typeface="Helios Bold"/>
                  <a:ea typeface="Helios Bold"/>
                  <a:cs typeface="Helios Bold"/>
                  <a:sym typeface="Helios Bold"/>
                </a:rPr>
                <a:t>MCP2551</a:t>
              </a:r>
            </a:p>
          </p:txBody>
        </p:sp>
      </p:grpSp>
      <p:grpSp>
        <p:nvGrpSpPr>
          <p:cNvPr id="19" name="Group 19">
            <a:extLst>
              <a:ext uri="{FF2B5EF4-FFF2-40B4-BE49-F238E27FC236}">
                <a16:creationId xmlns:a16="http://schemas.microsoft.com/office/drawing/2014/main" id="{A930DA01-1686-94C4-D251-3BF18FB18AF3}"/>
              </a:ext>
            </a:extLst>
          </p:cNvPr>
          <p:cNvGrpSpPr/>
          <p:nvPr/>
        </p:nvGrpSpPr>
        <p:grpSpPr>
          <a:xfrm>
            <a:off x="0" y="2375553"/>
            <a:ext cx="3891405" cy="1384948"/>
            <a:chOff x="0" y="0"/>
            <a:chExt cx="1024897" cy="364760"/>
          </a:xfrm>
        </p:grpSpPr>
        <p:sp>
          <p:nvSpPr>
            <p:cNvPr id="20" name="Freeform 20">
              <a:extLst>
                <a:ext uri="{FF2B5EF4-FFF2-40B4-BE49-F238E27FC236}">
                  <a16:creationId xmlns:a16="http://schemas.microsoft.com/office/drawing/2014/main" id="{F624D1F7-FCCF-3A3B-2520-7AF085311565}"/>
                </a:ext>
              </a:extLst>
            </p:cNvPr>
            <p:cNvSpPr/>
            <p:nvPr/>
          </p:nvSpPr>
          <p:spPr>
            <a:xfrm>
              <a:off x="0" y="0"/>
              <a:ext cx="1024897" cy="364760"/>
            </a:xfrm>
            <a:custGeom>
              <a:avLst/>
              <a:gdLst/>
              <a:ahLst/>
              <a:cxnLst/>
              <a:rect l="l" t="t" r="r" b="b"/>
              <a:pathLst>
                <a:path w="1024897" h="364760">
                  <a:moveTo>
                    <a:pt x="0" y="0"/>
                  </a:moveTo>
                  <a:lnTo>
                    <a:pt x="1024897" y="0"/>
                  </a:lnTo>
                  <a:lnTo>
                    <a:pt x="1024897" y="364760"/>
                  </a:lnTo>
                  <a:lnTo>
                    <a:pt x="0" y="364760"/>
                  </a:lnTo>
                  <a:close/>
                </a:path>
              </a:pathLst>
            </a:custGeom>
            <a:solidFill>
              <a:srgbClr val="8A8678"/>
            </a:solidFill>
          </p:spPr>
          <p:txBody>
            <a:bodyPr/>
            <a:lstStyle/>
            <a:p>
              <a:endParaRPr lang="en-US"/>
            </a:p>
          </p:txBody>
        </p:sp>
        <p:sp>
          <p:nvSpPr>
            <p:cNvPr id="21" name="TextBox 21">
              <a:extLst>
                <a:ext uri="{FF2B5EF4-FFF2-40B4-BE49-F238E27FC236}">
                  <a16:creationId xmlns:a16="http://schemas.microsoft.com/office/drawing/2014/main" id="{C1CE0A6F-4985-1190-E68E-C87C9176BC6F}"/>
                </a:ext>
              </a:extLst>
            </p:cNvPr>
            <p:cNvSpPr txBox="1"/>
            <p:nvPr/>
          </p:nvSpPr>
          <p:spPr>
            <a:xfrm>
              <a:off x="0" y="-85725"/>
              <a:ext cx="1024897" cy="450485"/>
            </a:xfrm>
            <a:prstGeom prst="rect">
              <a:avLst/>
            </a:prstGeom>
          </p:spPr>
          <p:txBody>
            <a:bodyPr lIns="50800" tIns="50800" rIns="50800" bIns="50800" rtlCol="0" anchor="ctr"/>
            <a:lstStyle/>
            <a:p>
              <a:pPr algn="ctr">
                <a:lnSpc>
                  <a:spcPts val="5319"/>
                </a:lnSpc>
              </a:pPr>
              <a:r>
                <a:rPr lang="en-US" sz="3799" b="1" dirty="0">
                  <a:solidFill>
                    <a:srgbClr val="FFFFFF"/>
                  </a:solidFill>
                  <a:latin typeface="Helios Bold"/>
                  <a:ea typeface="Helios Bold"/>
                  <a:cs typeface="Helios Bold"/>
                  <a:sym typeface="Helios Bold"/>
                </a:rPr>
                <a:t>SLAVE 2</a:t>
              </a:r>
            </a:p>
          </p:txBody>
        </p:sp>
      </p:grpSp>
      <p:grpSp>
        <p:nvGrpSpPr>
          <p:cNvPr id="22" name="Group 22">
            <a:extLst>
              <a:ext uri="{FF2B5EF4-FFF2-40B4-BE49-F238E27FC236}">
                <a16:creationId xmlns:a16="http://schemas.microsoft.com/office/drawing/2014/main" id="{94E4EBD3-1383-67A0-7F28-EB0D98BD97FF}"/>
              </a:ext>
            </a:extLst>
          </p:cNvPr>
          <p:cNvGrpSpPr/>
          <p:nvPr/>
        </p:nvGrpSpPr>
        <p:grpSpPr>
          <a:xfrm>
            <a:off x="9228727" y="5585169"/>
            <a:ext cx="2297983" cy="1398626"/>
            <a:chOff x="0" y="0"/>
            <a:chExt cx="605230" cy="368362"/>
          </a:xfrm>
        </p:grpSpPr>
        <p:sp>
          <p:nvSpPr>
            <p:cNvPr id="23" name="Freeform 23">
              <a:extLst>
                <a:ext uri="{FF2B5EF4-FFF2-40B4-BE49-F238E27FC236}">
                  <a16:creationId xmlns:a16="http://schemas.microsoft.com/office/drawing/2014/main" id="{EF806632-726D-2F14-51D1-3D4B5677DB8D}"/>
                </a:ext>
              </a:extLst>
            </p:cNvPr>
            <p:cNvSpPr/>
            <p:nvPr/>
          </p:nvSpPr>
          <p:spPr>
            <a:xfrm>
              <a:off x="0" y="0"/>
              <a:ext cx="605230" cy="368362"/>
            </a:xfrm>
            <a:custGeom>
              <a:avLst/>
              <a:gdLst/>
              <a:ahLst/>
              <a:cxnLst/>
              <a:rect l="l" t="t" r="r" b="b"/>
              <a:pathLst>
                <a:path w="605230" h="368362">
                  <a:moveTo>
                    <a:pt x="171819" y="0"/>
                  </a:moveTo>
                  <a:lnTo>
                    <a:pt x="433411" y="0"/>
                  </a:lnTo>
                  <a:cubicBezTo>
                    <a:pt x="478980" y="0"/>
                    <a:pt x="522683" y="18102"/>
                    <a:pt x="554905" y="50325"/>
                  </a:cubicBezTo>
                  <a:cubicBezTo>
                    <a:pt x="587128" y="82547"/>
                    <a:pt x="605230" y="126250"/>
                    <a:pt x="605230" y="171819"/>
                  </a:cubicBezTo>
                  <a:lnTo>
                    <a:pt x="605230" y="196543"/>
                  </a:lnTo>
                  <a:cubicBezTo>
                    <a:pt x="605230" y="242112"/>
                    <a:pt x="587128" y="285815"/>
                    <a:pt x="554905" y="318038"/>
                  </a:cubicBezTo>
                  <a:cubicBezTo>
                    <a:pt x="522683" y="350260"/>
                    <a:pt x="478980" y="368362"/>
                    <a:pt x="433411" y="368362"/>
                  </a:cubicBezTo>
                  <a:lnTo>
                    <a:pt x="171819" y="368362"/>
                  </a:lnTo>
                  <a:cubicBezTo>
                    <a:pt x="126250" y="368362"/>
                    <a:pt x="82547" y="350260"/>
                    <a:pt x="50325" y="318038"/>
                  </a:cubicBezTo>
                  <a:cubicBezTo>
                    <a:pt x="18102" y="285815"/>
                    <a:pt x="0" y="242112"/>
                    <a:pt x="0" y="196543"/>
                  </a:cubicBezTo>
                  <a:lnTo>
                    <a:pt x="0" y="171819"/>
                  </a:lnTo>
                  <a:cubicBezTo>
                    <a:pt x="0" y="126250"/>
                    <a:pt x="18102" y="82547"/>
                    <a:pt x="50325" y="50325"/>
                  </a:cubicBezTo>
                  <a:cubicBezTo>
                    <a:pt x="82547" y="18102"/>
                    <a:pt x="126250" y="0"/>
                    <a:pt x="171819" y="0"/>
                  </a:cubicBezTo>
                  <a:close/>
                </a:path>
              </a:pathLst>
            </a:custGeom>
            <a:solidFill>
              <a:srgbClr val="153969"/>
            </a:solidFill>
          </p:spPr>
          <p:txBody>
            <a:bodyPr/>
            <a:lstStyle/>
            <a:p>
              <a:endParaRPr lang="en-US"/>
            </a:p>
          </p:txBody>
        </p:sp>
        <p:sp>
          <p:nvSpPr>
            <p:cNvPr id="24" name="TextBox 24">
              <a:extLst>
                <a:ext uri="{FF2B5EF4-FFF2-40B4-BE49-F238E27FC236}">
                  <a16:creationId xmlns:a16="http://schemas.microsoft.com/office/drawing/2014/main" id="{84575611-530A-0FF4-523F-500B41911F19}"/>
                </a:ext>
              </a:extLst>
            </p:cNvPr>
            <p:cNvSpPr txBox="1"/>
            <p:nvPr/>
          </p:nvSpPr>
          <p:spPr>
            <a:xfrm>
              <a:off x="0" y="-66675"/>
              <a:ext cx="605230" cy="435037"/>
            </a:xfrm>
            <a:prstGeom prst="rect">
              <a:avLst/>
            </a:prstGeom>
          </p:spPr>
          <p:txBody>
            <a:bodyPr lIns="50800" tIns="50800" rIns="50800" bIns="50800" rtlCol="0" anchor="ctr"/>
            <a:lstStyle/>
            <a:p>
              <a:pPr algn="ctr">
                <a:lnSpc>
                  <a:spcPts val="3639"/>
                </a:lnSpc>
              </a:pPr>
              <a:r>
                <a:rPr lang="en-US" sz="2599" b="1" dirty="0">
                  <a:solidFill>
                    <a:srgbClr val="FFFFFF"/>
                  </a:solidFill>
                  <a:latin typeface="Helios"/>
                  <a:ea typeface="Helios"/>
                  <a:cs typeface="Helios"/>
                  <a:sym typeface="Helios"/>
                </a:rPr>
                <a:t>AHT-10</a:t>
              </a:r>
            </a:p>
          </p:txBody>
        </p:sp>
      </p:grpSp>
      <p:sp>
        <p:nvSpPr>
          <p:cNvPr id="25" name="AutoShape 25">
            <a:extLst>
              <a:ext uri="{FF2B5EF4-FFF2-40B4-BE49-F238E27FC236}">
                <a16:creationId xmlns:a16="http://schemas.microsoft.com/office/drawing/2014/main" id="{A32ECFF0-ABB7-1478-6C82-FA2E9AE46D7B}"/>
              </a:ext>
            </a:extLst>
          </p:cNvPr>
          <p:cNvSpPr/>
          <p:nvPr/>
        </p:nvSpPr>
        <p:spPr>
          <a:xfrm flipH="1">
            <a:off x="7448958" y="6286501"/>
            <a:ext cx="1779767"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27" name="AutoShape 27">
            <a:extLst>
              <a:ext uri="{FF2B5EF4-FFF2-40B4-BE49-F238E27FC236}">
                <a16:creationId xmlns:a16="http://schemas.microsoft.com/office/drawing/2014/main" id="{B59DEC3D-4C1D-0331-EF59-A51782EF4E91}"/>
              </a:ext>
            </a:extLst>
          </p:cNvPr>
          <p:cNvSpPr/>
          <p:nvPr/>
        </p:nvSpPr>
        <p:spPr>
          <a:xfrm flipV="1">
            <a:off x="5402912" y="4439477"/>
            <a:ext cx="0" cy="742950"/>
          </a:xfrm>
          <a:prstGeom prst="line">
            <a:avLst/>
          </a:prstGeom>
          <a:ln w="38100" cap="flat">
            <a:solidFill>
              <a:srgbClr val="000000"/>
            </a:solidFill>
            <a:prstDash val="solid"/>
            <a:headEnd type="none" w="sm" len="sm"/>
            <a:tailEnd type="arrow" w="med" len="sm"/>
          </a:ln>
        </p:spPr>
        <p:txBody>
          <a:bodyPr/>
          <a:lstStyle/>
          <a:p>
            <a:endParaRPr lang="en-US"/>
          </a:p>
        </p:txBody>
      </p:sp>
      <p:sp>
        <p:nvSpPr>
          <p:cNvPr id="28" name="AutoShape 28">
            <a:extLst>
              <a:ext uri="{FF2B5EF4-FFF2-40B4-BE49-F238E27FC236}">
                <a16:creationId xmlns:a16="http://schemas.microsoft.com/office/drawing/2014/main" id="{A17932E4-286B-580C-92AC-EE7C425A30AB}"/>
              </a:ext>
            </a:extLst>
          </p:cNvPr>
          <p:cNvSpPr/>
          <p:nvPr/>
        </p:nvSpPr>
        <p:spPr>
          <a:xfrm flipH="1" flipV="1">
            <a:off x="5402912" y="7294984"/>
            <a:ext cx="0" cy="833464"/>
          </a:xfrm>
          <a:prstGeom prst="line">
            <a:avLst/>
          </a:prstGeom>
          <a:ln w="38100" cap="flat">
            <a:solidFill>
              <a:srgbClr val="000000"/>
            </a:solidFill>
            <a:prstDash val="solid"/>
            <a:headEnd type="none" w="sm" len="sm"/>
            <a:tailEnd type="arrow" w="med" len="sm"/>
          </a:ln>
        </p:spPr>
        <p:txBody>
          <a:bodyPr/>
          <a:lstStyle/>
          <a:p>
            <a:endParaRPr lang="en-US"/>
          </a:p>
        </p:txBody>
      </p:sp>
    </p:spTree>
    <p:extLst>
      <p:ext uri="{BB962C8B-B14F-4D97-AF65-F5344CB8AC3E}">
        <p14:creationId xmlns:p14="http://schemas.microsoft.com/office/powerpoint/2010/main" val="222800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E28D5-74FD-E37F-041B-47B1461BD2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E36986-F418-FA6A-303B-4C5A2730AFDC}"/>
              </a:ext>
            </a:extLst>
          </p:cNvPr>
          <p:cNvSpPr/>
          <p:nvPr/>
        </p:nvSpPr>
        <p:spPr>
          <a:xfrm>
            <a:off x="0" y="-1233153"/>
            <a:ext cx="18288000" cy="2456484"/>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grpSp>
        <p:nvGrpSpPr>
          <p:cNvPr id="14" name="Group 14">
            <a:extLst>
              <a:ext uri="{FF2B5EF4-FFF2-40B4-BE49-F238E27FC236}">
                <a16:creationId xmlns:a16="http://schemas.microsoft.com/office/drawing/2014/main" id="{407B3D0A-B7C2-DFC6-8F50-A48F4502A8E5}"/>
              </a:ext>
            </a:extLst>
          </p:cNvPr>
          <p:cNvGrpSpPr/>
          <p:nvPr/>
        </p:nvGrpSpPr>
        <p:grpSpPr>
          <a:xfrm>
            <a:off x="0" y="1028700"/>
            <a:ext cx="3891405" cy="1710435"/>
            <a:chOff x="0" y="-41160"/>
            <a:chExt cx="1024897" cy="450485"/>
          </a:xfrm>
        </p:grpSpPr>
        <p:sp>
          <p:nvSpPr>
            <p:cNvPr id="15" name="Freeform 15">
              <a:extLst>
                <a:ext uri="{FF2B5EF4-FFF2-40B4-BE49-F238E27FC236}">
                  <a16:creationId xmlns:a16="http://schemas.microsoft.com/office/drawing/2014/main" id="{901DA893-0A94-23CA-D21D-657E94ADBCE7}"/>
                </a:ext>
              </a:extLst>
            </p:cNvPr>
            <p:cNvSpPr/>
            <p:nvPr/>
          </p:nvSpPr>
          <p:spPr>
            <a:xfrm>
              <a:off x="0" y="0"/>
              <a:ext cx="1024897" cy="364760"/>
            </a:xfrm>
            <a:custGeom>
              <a:avLst/>
              <a:gdLst/>
              <a:ahLst/>
              <a:cxnLst/>
              <a:rect l="l" t="t" r="r" b="b"/>
              <a:pathLst>
                <a:path w="1024897" h="364760">
                  <a:moveTo>
                    <a:pt x="0" y="0"/>
                  </a:moveTo>
                  <a:lnTo>
                    <a:pt x="1024897" y="0"/>
                  </a:lnTo>
                  <a:lnTo>
                    <a:pt x="1024897" y="364760"/>
                  </a:lnTo>
                  <a:lnTo>
                    <a:pt x="0" y="364760"/>
                  </a:lnTo>
                  <a:close/>
                </a:path>
              </a:pathLst>
            </a:custGeom>
            <a:solidFill>
              <a:srgbClr val="8A8678"/>
            </a:solidFill>
          </p:spPr>
          <p:txBody>
            <a:bodyPr/>
            <a:lstStyle/>
            <a:p>
              <a:endParaRPr lang="en-US"/>
            </a:p>
          </p:txBody>
        </p:sp>
        <p:sp>
          <p:nvSpPr>
            <p:cNvPr id="16" name="TextBox 16">
              <a:extLst>
                <a:ext uri="{FF2B5EF4-FFF2-40B4-BE49-F238E27FC236}">
                  <a16:creationId xmlns:a16="http://schemas.microsoft.com/office/drawing/2014/main" id="{4911D396-556C-F320-3F47-CA6DBC44200C}"/>
                </a:ext>
              </a:extLst>
            </p:cNvPr>
            <p:cNvSpPr txBox="1"/>
            <p:nvPr/>
          </p:nvSpPr>
          <p:spPr>
            <a:xfrm>
              <a:off x="0" y="-41160"/>
              <a:ext cx="1024897" cy="450485"/>
            </a:xfrm>
            <a:prstGeom prst="rect">
              <a:avLst/>
            </a:prstGeom>
          </p:spPr>
          <p:txBody>
            <a:bodyPr lIns="50800" tIns="50800" rIns="50800" bIns="50800" rtlCol="0" anchor="ctr"/>
            <a:lstStyle/>
            <a:p>
              <a:pPr algn="ctr">
                <a:lnSpc>
                  <a:spcPts val="5319"/>
                </a:lnSpc>
              </a:pPr>
              <a:r>
                <a:rPr lang="en-US" sz="3799" b="1" dirty="0">
                  <a:solidFill>
                    <a:srgbClr val="FFFFFF"/>
                  </a:solidFill>
                  <a:latin typeface="Helios Bold"/>
                  <a:ea typeface="Helios Bold"/>
                  <a:cs typeface="Helios Bold"/>
                  <a:sym typeface="Helios Bold"/>
                </a:rPr>
                <a:t>SLAVE 2</a:t>
              </a:r>
            </a:p>
          </p:txBody>
        </p:sp>
      </p:grpSp>
      <p:sp>
        <p:nvSpPr>
          <p:cNvPr id="17" name="TextBox 17">
            <a:extLst>
              <a:ext uri="{FF2B5EF4-FFF2-40B4-BE49-F238E27FC236}">
                <a16:creationId xmlns:a16="http://schemas.microsoft.com/office/drawing/2014/main" id="{9B3F4598-7BB9-B5EB-1447-CEFD38FE1E4A}"/>
              </a:ext>
            </a:extLst>
          </p:cNvPr>
          <p:cNvSpPr txBox="1"/>
          <p:nvPr/>
        </p:nvSpPr>
        <p:spPr>
          <a:xfrm>
            <a:off x="457200" y="2284"/>
            <a:ext cx="12063594" cy="1079526"/>
          </a:xfrm>
          <a:prstGeom prst="rect">
            <a:avLst/>
          </a:prstGeom>
        </p:spPr>
        <p:txBody>
          <a:bodyPr lIns="0" tIns="0" rIns="0" bIns="0" rtlCol="0" anchor="t">
            <a:spAutoFit/>
          </a:bodyPr>
          <a:lstStyle/>
          <a:p>
            <a:pPr algn="l">
              <a:lnSpc>
                <a:spcPts val="9099"/>
              </a:lnSpc>
            </a:pPr>
            <a:r>
              <a:rPr lang="en-US" sz="6999" b="1" dirty="0">
                <a:solidFill>
                  <a:srgbClr val="FFFFFF"/>
                </a:solidFill>
                <a:latin typeface="Arimo Bold"/>
                <a:ea typeface="Arimo Bold"/>
                <a:cs typeface="Arimo Bold"/>
                <a:sym typeface="Arimo Bold"/>
              </a:rPr>
              <a:t>Flow Chart</a:t>
            </a:r>
          </a:p>
        </p:txBody>
      </p:sp>
      <p:sp>
        <p:nvSpPr>
          <p:cNvPr id="18" name="Oval 17">
            <a:extLst>
              <a:ext uri="{FF2B5EF4-FFF2-40B4-BE49-F238E27FC236}">
                <a16:creationId xmlns:a16="http://schemas.microsoft.com/office/drawing/2014/main" id="{7234C7ED-1B95-27D0-5815-373E4D3E75E7}"/>
              </a:ext>
            </a:extLst>
          </p:cNvPr>
          <p:cNvSpPr/>
          <p:nvPr/>
        </p:nvSpPr>
        <p:spPr>
          <a:xfrm>
            <a:off x="6934200" y="1485900"/>
            <a:ext cx="2895600" cy="108402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9" name="Rectangle: Rounded Corners 18">
            <a:extLst>
              <a:ext uri="{FF2B5EF4-FFF2-40B4-BE49-F238E27FC236}">
                <a16:creationId xmlns:a16="http://schemas.microsoft.com/office/drawing/2014/main" id="{DEBD567A-D1E3-A256-35D6-1E6703717FB6}"/>
              </a:ext>
            </a:extLst>
          </p:cNvPr>
          <p:cNvSpPr/>
          <p:nvPr/>
        </p:nvSpPr>
        <p:spPr>
          <a:xfrm>
            <a:off x="6362700" y="3128331"/>
            <a:ext cx="403860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Khởi</a:t>
            </a:r>
            <a:r>
              <a:rPr lang="en-US" dirty="0"/>
              <a:t> </a:t>
            </a:r>
            <a:r>
              <a:rPr lang="en-US" dirty="0" err="1"/>
              <a:t>tạo</a:t>
            </a:r>
            <a:r>
              <a:rPr lang="en-US" dirty="0"/>
              <a:t> </a:t>
            </a:r>
            <a:r>
              <a:rPr lang="en-US" dirty="0" err="1"/>
              <a:t>hệ</a:t>
            </a:r>
            <a:r>
              <a:rPr lang="en-US" dirty="0"/>
              <a:t> </a:t>
            </a:r>
            <a:r>
              <a:rPr lang="en-US" dirty="0" err="1"/>
              <a:t>thống</a:t>
            </a:r>
            <a:r>
              <a:rPr lang="en-US" dirty="0"/>
              <a:t> (</a:t>
            </a:r>
            <a:r>
              <a:rPr lang="en-US" b="1" dirty="0"/>
              <a:t>GPIO, CAN)</a:t>
            </a:r>
            <a:endParaRPr lang="en-US" dirty="0"/>
          </a:p>
          <a:p>
            <a:pPr algn="ctr"/>
            <a:endParaRPr lang="en-US" dirty="0"/>
          </a:p>
        </p:txBody>
      </p:sp>
      <p:sp>
        <p:nvSpPr>
          <p:cNvPr id="23" name="Rectangle: Rounded Corners 22">
            <a:extLst>
              <a:ext uri="{FF2B5EF4-FFF2-40B4-BE49-F238E27FC236}">
                <a16:creationId xmlns:a16="http://schemas.microsoft.com/office/drawing/2014/main" id="{45624C08-503F-40D5-BE09-1B876F6203D0}"/>
              </a:ext>
            </a:extLst>
          </p:cNvPr>
          <p:cNvSpPr/>
          <p:nvPr/>
        </p:nvSpPr>
        <p:spPr>
          <a:xfrm>
            <a:off x="6705600" y="4457699"/>
            <a:ext cx="335280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2000" b="1" dirty="0" err="1">
                <a:solidFill>
                  <a:schemeClr val="bg1"/>
                </a:solidFill>
                <a:latin typeface="Times New Roman" panose="02020603050405020304" pitchFamily="18" charset="0"/>
                <a:cs typeface="Times New Roman" panose="02020603050405020304" pitchFamily="18" charset="0"/>
              </a:rPr>
              <a:t>Bắt</a:t>
            </a:r>
            <a:r>
              <a:rPr lang="en-US" altLang="en-US" sz="2000" b="1" dirty="0">
                <a:solidFill>
                  <a:schemeClr val="bg1"/>
                </a:solidFill>
                <a:latin typeface="Times New Roman" panose="02020603050405020304" pitchFamily="18" charset="0"/>
                <a:cs typeface="Times New Roman" panose="02020603050405020304" pitchFamily="18" charset="0"/>
              </a:rPr>
              <a:t> </a:t>
            </a:r>
            <a:r>
              <a:rPr lang="en-US" altLang="en-US" sz="2000" b="1" dirty="0" err="1">
                <a:solidFill>
                  <a:schemeClr val="bg1"/>
                </a:solidFill>
                <a:latin typeface="Times New Roman" panose="02020603050405020304" pitchFamily="18" charset="0"/>
                <a:cs typeface="Times New Roman" panose="02020603050405020304" pitchFamily="18" charset="0"/>
              </a:rPr>
              <a:t>đầu</a:t>
            </a:r>
            <a:r>
              <a:rPr lang="en-US" altLang="en-US" sz="2000" b="1" dirty="0">
                <a:solidFill>
                  <a:schemeClr val="bg1"/>
                </a:solidFill>
                <a:latin typeface="Times New Roman" panose="02020603050405020304" pitchFamily="18" charset="0"/>
                <a:cs typeface="Times New Roman" panose="02020603050405020304" pitchFamily="18" charset="0"/>
              </a:rPr>
              <a:t> GPIO </a:t>
            </a:r>
            <a:r>
              <a:rPr lang="en-US" altLang="en-US" sz="2000" b="1" dirty="0" err="1">
                <a:solidFill>
                  <a:schemeClr val="bg1"/>
                </a:solidFill>
                <a:latin typeface="Times New Roman" panose="02020603050405020304" pitchFamily="18" charset="0"/>
                <a:cs typeface="Times New Roman" panose="02020603050405020304" pitchFamily="18" charset="0"/>
              </a:rPr>
              <a:t>và</a:t>
            </a:r>
            <a:r>
              <a:rPr lang="en-US" altLang="en-US" sz="2000" b="1" dirty="0">
                <a:solidFill>
                  <a:schemeClr val="bg1"/>
                </a:solidFill>
                <a:latin typeface="Times New Roman" panose="02020603050405020304" pitchFamily="18" charset="0"/>
                <a:cs typeface="Times New Roman" panose="02020603050405020304" pitchFamily="18" charset="0"/>
              </a:rPr>
              <a:t> CAN</a:t>
            </a:r>
          </a:p>
        </p:txBody>
      </p:sp>
      <p:sp>
        <p:nvSpPr>
          <p:cNvPr id="25" name="Rectangle: Rounded Corners 24">
            <a:extLst>
              <a:ext uri="{FF2B5EF4-FFF2-40B4-BE49-F238E27FC236}">
                <a16:creationId xmlns:a16="http://schemas.microsoft.com/office/drawing/2014/main" id="{A560CDB1-5507-9D85-564B-896590881689}"/>
              </a:ext>
            </a:extLst>
          </p:cNvPr>
          <p:cNvSpPr/>
          <p:nvPr/>
        </p:nvSpPr>
        <p:spPr>
          <a:xfrm>
            <a:off x="6370320" y="5945744"/>
            <a:ext cx="4023360" cy="669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Đọc</a:t>
            </a:r>
            <a:r>
              <a:rPr lang="en-US" dirty="0"/>
              <a:t> </a:t>
            </a:r>
            <a:r>
              <a:rPr lang="en-US" dirty="0" err="1"/>
              <a:t>trạng</a:t>
            </a:r>
            <a:r>
              <a:rPr lang="en-US" dirty="0"/>
              <a:t> </a:t>
            </a:r>
            <a:r>
              <a:rPr lang="en-US" dirty="0" err="1"/>
              <a:t>thái</a:t>
            </a:r>
            <a:r>
              <a:rPr lang="en-US" dirty="0"/>
              <a:t> </a:t>
            </a:r>
            <a:r>
              <a:rPr lang="en-US" dirty="0" err="1"/>
              <a:t>cảm</a:t>
            </a:r>
            <a:r>
              <a:rPr lang="en-US" dirty="0"/>
              <a:t> </a:t>
            </a:r>
            <a:r>
              <a:rPr lang="en-US" dirty="0" err="1"/>
              <a:t>biến</a:t>
            </a:r>
            <a:r>
              <a:rPr lang="en-US" dirty="0"/>
              <a:t> </a:t>
            </a:r>
          </a:p>
          <a:p>
            <a:pPr algn="ctr"/>
            <a:r>
              <a:rPr lang="en-US" dirty="0" err="1"/>
              <a:t>mực</a:t>
            </a:r>
            <a:r>
              <a:rPr lang="en-US" dirty="0"/>
              <a:t> </a:t>
            </a:r>
            <a:r>
              <a:rPr lang="en-US" dirty="0" err="1"/>
              <a:t>nước</a:t>
            </a:r>
            <a:r>
              <a:rPr lang="en-US" dirty="0"/>
              <a:t> </a:t>
            </a:r>
            <a:r>
              <a:rPr lang="en-US" dirty="0" err="1"/>
              <a:t>và</a:t>
            </a:r>
            <a:r>
              <a:rPr lang="en-US" dirty="0"/>
              <a:t> </a:t>
            </a:r>
            <a:r>
              <a:rPr lang="en-US" dirty="0" err="1"/>
              <a:t>nhiệt</a:t>
            </a:r>
            <a:r>
              <a:rPr lang="en-US" dirty="0"/>
              <a:t> </a:t>
            </a:r>
            <a:r>
              <a:rPr lang="en-US" dirty="0" err="1"/>
              <a:t>độ</a:t>
            </a:r>
            <a:r>
              <a:rPr lang="en-US" dirty="0"/>
              <a:t> (ADC)</a:t>
            </a:r>
          </a:p>
        </p:txBody>
      </p:sp>
      <p:sp>
        <p:nvSpPr>
          <p:cNvPr id="26" name="Rectangle: Rounded Corners 25">
            <a:extLst>
              <a:ext uri="{FF2B5EF4-FFF2-40B4-BE49-F238E27FC236}">
                <a16:creationId xmlns:a16="http://schemas.microsoft.com/office/drawing/2014/main" id="{B34CA3E3-F371-6291-1EA2-4268D903E0C1}"/>
              </a:ext>
            </a:extLst>
          </p:cNvPr>
          <p:cNvSpPr/>
          <p:nvPr/>
        </p:nvSpPr>
        <p:spPr>
          <a:xfrm>
            <a:off x="7086600" y="7158669"/>
            <a:ext cx="2575560" cy="669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Gửi dữ liệu qua CAN</a:t>
            </a:r>
            <a:endParaRPr lang="en-US" dirty="0"/>
          </a:p>
        </p:txBody>
      </p:sp>
      <p:sp>
        <p:nvSpPr>
          <p:cNvPr id="27" name="Rectangle: Rounded Corners 26">
            <a:extLst>
              <a:ext uri="{FF2B5EF4-FFF2-40B4-BE49-F238E27FC236}">
                <a16:creationId xmlns:a16="http://schemas.microsoft.com/office/drawing/2014/main" id="{83339C4A-023A-E5F8-B62C-AC3B757C0F27}"/>
              </a:ext>
            </a:extLst>
          </p:cNvPr>
          <p:cNvSpPr/>
          <p:nvPr/>
        </p:nvSpPr>
        <p:spPr>
          <a:xfrm>
            <a:off x="7338060" y="8379215"/>
            <a:ext cx="2087880" cy="6697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Delay 1 </a:t>
            </a:r>
            <a:r>
              <a:rPr lang="en-US" dirty="0" err="1"/>
              <a:t>giây</a:t>
            </a:r>
            <a:endParaRPr lang="en-US" dirty="0"/>
          </a:p>
        </p:txBody>
      </p:sp>
      <p:cxnSp>
        <p:nvCxnSpPr>
          <p:cNvPr id="29" name="Straight Arrow Connector 28">
            <a:extLst>
              <a:ext uri="{FF2B5EF4-FFF2-40B4-BE49-F238E27FC236}">
                <a16:creationId xmlns:a16="http://schemas.microsoft.com/office/drawing/2014/main" id="{1321FDD5-94C6-CC0B-66E8-18AD7234D4D5}"/>
              </a:ext>
            </a:extLst>
          </p:cNvPr>
          <p:cNvCxnSpPr>
            <a:cxnSpLocks/>
            <a:stCxn id="18" idx="4"/>
            <a:endCxn id="19" idx="0"/>
          </p:cNvCxnSpPr>
          <p:nvPr/>
        </p:nvCxnSpPr>
        <p:spPr>
          <a:xfrm>
            <a:off x="8382000" y="2569927"/>
            <a:ext cx="0" cy="5584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C07C17-84A7-602A-3F0C-D04FA0E7A699}"/>
              </a:ext>
            </a:extLst>
          </p:cNvPr>
          <p:cNvCxnSpPr>
            <a:stCxn id="19" idx="2"/>
            <a:endCxn id="23" idx="0"/>
          </p:cNvCxnSpPr>
          <p:nvPr/>
        </p:nvCxnSpPr>
        <p:spPr>
          <a:xfrm>
            <a:off x="8382000" y="4042731"/>
            <a:ext cx="0" cy="4149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F1AA868-68C9-87D5-BBB8-3B90C93BC2BE}"/>
              </a:ext>
            </a:extLst>
          </p:cNvPr>
          <p:cNvCxnSpPr>
            <a:stCxn id="23" idx="2"/>
            <a:endCxn id="25" idx="0"/>
          </p:cNvCxnSpPr>
          <p:nvPr/>
        </p:nvCxnSpPr>
        <p:spPr>
          <a:xfrm>
            <a:off x="8382000" y="5372099"/>
            <a:ext cx="0" cy="573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C6E2F2D-DF80-B274-983C-395EC4C2EEAF}"/>
              </a:ext>
            </a:extLst>
          </p:cNvPr>
          <p:cNvCxnSpPr>
            <a:stCxn id="25" idx="2"/>
            <a:endCxn id="26" idx="0"/>
          </p:cNvCxnSpPr>
          <p:nvPr/>
        </p:nvCxnSpPr>
        <p:spPr>
          <a:xfrm flipH="1">
            <a:off x="8374380" y="6615505"/>
            <a:ext cx="7620" cy="5431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892027-69B8-ED34-DB31-8E377FABE389}"/>
              </a:ext>
            </a:extLst>
          </p:cNvPr>
          <p:cNvCxnSpPr>
            <a:stCxn id="26" idx="2"/>
            <a:endCxn id="27" idx="0"/>
          </p:cNvCxnSpPr>
          <p:nvPr/>
        </p:nvCxnSpPr>
        <p:spPr>
          <a:xfrm>
            <a:off x="8374380" y="7828430"/>
            <a:ext cx="7620" cy="5507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5AD356C-69F2-ACAF-6A77-1ED88DB69D32}"/>
              </a:ext>
            </a:extLst>
          </p:cNvPr>
          <p:cNvCxnSpPr>
            <a:cxnSpLocks/>
            <a:stCxn id="27" idx="3"/>
            <a:endCxn id="25" idx="3"/>
          </p:cNvCxnSpPr>
          <p:nvPr/>
        </p:nvCxnSpPr>
        <p:spPr>
          <a:xfrm flipV="1">
            <a:off x="9425940" y="6280625"/>
            <a:ext cx="967740" cy="2433471"/>
          </a:xfrm>
          <a:prstGeom prst="bentConnector3">
            <a:avLst>
              <a:gd name="adj1" fmla="val 12362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50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8345466" y="2523582"/>
            <a:ext cx="7687572" cy="1616929"/>
          </a:xfrm>
          <a:prstGeom prst="rect">
            <a:avLst/>
          </a:prstGeom>
        </p:spPr>
        <p:txBody>
          <a:bodyPr lIns="0" tIns="0" rIns="0" bIns="0" rtlCol="0" anchor="t">
            <a:spAutoFit/>
          </a:bodyPr>
          <a:lstStyle/>
          <a:p>
            <a:pPr algn="r">
              <a:lnSpc>
                <a:spcPts val="12733"/>
              </a:lnSpc>
            </a:pPr>
            <a:r>
              <a:rPr lang="en-US" sz="10610">
                <a:solidFill>
                  <a:srgbClr val="2A2E3A"/>
                </a:solidFill>
                <a:latin typeface="Klein"/>
                <a:ea typeface="Klein"/>
                <a:cs typeface="Klein"/>
                <a:sym typeface="Klein"/>
              </a:rPr>
              <a:t>Đóng góp</a:t>
            </a:r>
          </a:p>
        </p:txBody>
      </p:sp>
      <p:grpSp>
        <p:nvGrpSpPr>
          <p:cNvPr id="6" name="Group 6"/>
          <p:cNvGrpSpPr/>
          <p:nvPr/>
        </p:nvGrpSpPr>
        <p:grpSpPr>
          <a:xfrm>
            <a:off x="10111644" y="4875591"/>
            <a:ext cx="5031859" cy="2314879"/>
            <a:chOff x="0" y="0"/>
            <a:chExt cx="874186" cy="402164"/>
          </a:xfrm>
        </p:grpSpPr>
        <p:sp>
          <p:nvSpPr>
            <p:cNvPr id="7" name="Freeform 7"/>
            <p:cNvSpPr/>
            <p:nvPr/>
          </p:nvSpPr>
          <p:spPr>
            <a:xfrm>
              <a:off x="0" y="0"/>
              <a:ext cx="874186" cy="402164"/>
            </a:xfrm>
            <a:custGeom>
              <a:avLst/>
              <a:gdLst/>
              <a:ahLst/>
              <a:cxnLst/>
              <a:rect l="l" t="t" r="r" b="b"/>
              <a:pathLst>
                <a:path w="874186" h="402164">
                  <a:moveTo>
                    <a:pt x="153858" y="0"/>
                  </a:moveTo>
                  <a:lnTo>
                    <a:pt x="720328" y="0"/>
                  </a:lnTo>
                  <a:cubicBezTo>
                    <a:pt x="761134" y="0"/>
                    <a:pt x="800268" y="16210"/>
                    <a:pt x="829122" y="45064"/>
                  </a:cubicBezTo>
                  <a:cubicBezTo>
                    <a:pt x="857976" y="73918"/>
                    <a:pt x="874186" y="113052"/>
                    <a:pt x="874186" y="153858"/>
                  </a:cubicBezTo>
                  <a:lnTo>
                    <a:pt x="874186" y="248306"/>
                  </a:lnTo>
                  <a:cubicBezTo>
                    <a:pt x="874186" y="333280"/>
                    <a:pt x="805301" y="402164"/>
                    <a:pt x="720328" y="402164"/>
                  </a:cubicBezTo>
                  <a:lnTo>
                    <a:pt x="153858" y="402164"/>
                  </a:lnTo>
                  <a:cubicBezTo>
                    <a:pt x="113052" y="402164"/>
                    <a:pt x="73918" y="385954"/>
                    <a:pt x="45064" y="357100"/>
                  </a:cubicBezTo>
                  <a:cubicBezTo>
                    <a:pt x="16210" y="328246"/>
                    <a:pt x="0" y="289112"/>
                    <a:pt x="0" y="248306"/>
                  </a:cubicBezTo>
                  <a:lnTo>
                    <a:pt x="0" y="153858"/>
                  </a:lnTo>
                  <a:cubicBezTo>
                    <a:pt x="0" y="113052"/>
                    <a:pt x="16210" y="73918"/>
                    <a:pt x="45064" y="45064"/>
                  </a:cubicBezTo>
                  <a:cubicBezTo>
                    <a:pt x="73918" y="16210"/>
                    <a:pt x="113052" y="0"/>
                    <a:pt x="153858" y="0"/>
                  </a:cubicBezTo>
                  <a:close/>
                </a:path>
              </a:pathLst>
            </a:custGeom>
            <a:solidFill>
              <a:srgbClr val="F4F4F4"/>
            </a:solidFill>
            <a:ln cap="rnd">
              <a:noFill/>
              <a:prstDash val="solid"/>
              <a:round/>
            </a:ln>
          </p:spPr>
          <p:txBody>
            <a:bodyPr/>
            <a:lstStyle/>
            <a:p>
              <a:endParaRPr lang="en-US"/>
            </a:p>
          </p:txBody>
        </p:sp>
        <p:sp>
          <p:nvSpPr>
            <p:cNvPr id="8" name="TextBox 8"/>
            <p:cNvSpPr txBox="1"/>
            <p:nvPr/>
          </p:nvSpPr>
          <p:spPr>
            <a:xfrm>
              <a:off x="0" y="-104775"/>
              <a:ext cx="874186" cy="506939"/>
            </a:xfrm>
            <a:prstGeom prst="rect">
              <a:avLst/>
            </a:prstGeom>
          </p:spPr>
          <p:txBody>
            <a:bodyPr lIns="192532" tIns="192532" rIns="192532" bIns="192532" rtlCol="0" anchor="ctr"/>
            <a:lstStyle/>
            <a:p>
              <a:pPr algn="l">
                <a:lnSpc>
                  <a:spcPts val="5039"/>
                </a:lnSpc>
              </a:pPr>
              <a:r>
                <a:rPr lang="en-US" sz="3599">
                  <a:solidFill>
                    <a:srgbClr val="2A2E3A"/>
                  </a:solidFill>
                  <a:latin typeface="Telegraf"/>
                  <a:ea typeface="Telegraf"/>
                  <a:cs typeface="Telegraf"/>
                  <a:sym typeface="Telegraf"/>
                </a:rPr>
                <a:t>Lê Nguyên Phúc  33%</a:t>
              </a:r>
            </a:p>
            <a:p>
              <a:pPr algn="l">
                <a:lnSpc>
                  <a:spcPts val="5039"/>
                </a:lnSpc>
              </a:pPr>
              <a:r>
                <a:rPr lang="en-US" sz="3599">
                  <a:solidFill>
                    <a:srgbClr val="2A2E3A"/>
                  </a:solidFill>
                  <a:latin typeface="Telegraf"/>
                  <a:ea typeface="Telegraf"/>
                  <a:cs typeface="Telegraf"/>
                  <a:sym typeface="Telegraf"/>
                </a:rPr>
                <a:t>Lê Quang Hùng    35%</a:t>
              </a:r>
            </a:p>
            <a:p>
              <a:pPr algn="l">
                <a:lnSpc>
                  <a:spcPts val="5039"/>
                </a:lnSpc>
              </a:pPr>
              <a:r>
                <a:rPr lang="en-US" sz="3599">
                  <a:solidFill>
                    <a:srgbClr val="2A2E3A"/>
                  </a:solidFill>
                  <a:latin typeface="Telegraf"/>
                  <a:ea typeface="Telegraf"/>
                  <a:cs typeface="Telegraf"/>
                  <a:sym typeface="Telegraf"/>
                </a:rPr>
                <a:t>Trần Thanh Tín     32%</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76486" y="952500"/>
            <a:ext cx="13049553" cy="1139825"/>
          </a:xfrm>
          <a:prstGeom prst="rect">
            <a:avLst/>
          </a:prstGeom>
        </p:spPr>
        <p:txBody>
          <a:bodyPr lIns="0" tIns="0" rIns="0" bIns="0" rtlCol="0" anchor="t">
            <a:spAutoFit/>
          </a:bodyPr>
          <a:lstStyle/>
          <a:p>
            <a:pPr algn="ctr">
              <a:lnSpc>
                <a:spcPts val="9099"/>
              </a:lnSpc>
            </a:pPr>
            <a:r>
              <a:rPr lang="en-US" sz="6999" b="1">
                <a:solidFill>
                  <a:srgbClr val="2A2E3A"/>
                </a:solidFill>
                <a:latin typeface="Klein Bold"/>
                <a:ea typeface="Klein Bold"/>
                <a:cs typeface="Klein Bold"/>
                <a:sym typeface="Klein Bold"/>
              </a:rPr>
              <a:t>Link </a:t>
            </a:r>
            <a:r>
              <a:rPr lang="en-US" sz="6999" b="1">
                <a:solidFill>
                  <a:srgbClr val="718BAB"/>
                </a:solidFill>
                <a:latin typeface="Klein Bold"/>
                <a:ea typeface="Klein Bold"/>
                <a:cs typeface="Klein Bold"/>
                <a:sym typeface="Klein Bold"/>
              </a:rPr>
              <a:t>code</a:t>
            </a:r>
          </a:p>
        </p:txBody>
      </p:sp>
      <p:sp>
        <p:nvSpPr>
          <p:cNvPr id="3" name="TextBox 3"/>
          <p:cNvSpPr txBox="1"/>
          <p:nvPr/>
        </p:nvSpPr>
        <p:spPr>
          <a:xfrm>
            <a:off x="1393308" y="2967668"/>
            <a:ext cx="13641182" cy="514350"/>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2A2E3A"/>
                </a:solidFill>
                <a:latin typeface="Helios"/>
                <a:ea typeface="Helios"/>
                <a:cs typeface="Helios"/>
                <a:sym typeface="Helios"/>
              </a:rPr>
              <a:t>https://github.com/Rikkaz0/VEHICLE-SAFETY-APPLICATION-USING-CAN.git</a:t>
            </a:r>
          </a:p>
        </p:txBody>
      </p:sp>
      <p:sp>
        <p:nvSpPr>
          <p:cNvPr id="4" name="AutoShape 4"/>
          <p:cNvSpPr/>
          <p:nvPr/>
        </p:nvSpPr>
        <p:spPr>
          <a:xfrm>
            <a:off x="16791647" y="5004286"/>
            <a:ext cx="1729911" cy="0"/>
          </a:xfrm>
          <a:prstGeom prst="line">
            <a:avLst/>
          </a:prstGeom>
          <a:ln w="38100" cap="flat">
            <a:solidFill>
              <a:srgbClr val="F4F4F4"/>
            </a:solidFill>
            <a:prstDash val="solid"/>
            <a:headEnd type="none" w="sm" len="sm"/>
            <a:tailEnd type="none" w="sm" len="sm"/>
          </a:ln>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157535"/>
            <a:chOff x="0" y="0"/>
            <a:chExt cx="4816593" cy="1094989"/>
          </a:xfrm>
        </p:grpSpPr>
        <p:sp>
          <p:nvSpPr>
            <p:cNvPr id="3" name="Freeform 3"/>
            <p:cNvSpPr/>
            <p:nvPr/>
          </p:nvSpPr>
          <p:spPr>
            <a:xfrm>
              <a:off x="0" y="0"/>
              <a:ext cx="4816592" cy="1094988"/>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US"/>
            </a:p>
          </p:txBody>
        </p:sp>
        <p:sp>
          <p:nvSpPr>
            <p:cNvPr id="4" name="TextBox 4"/>
            <p:cNvSpPr txBox="1"/>
            <p:nvPr/>
          </p:nvSpPr>
          <p:spPr>
            <a:xfrm>
              <a:off x="0" y="-38100"/>
              <a:ext cx="4816593" cy="113308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680672" y="4105275"/>
            <a:ext cx="13991465" cy="1952625"/>
          </a:xfrm>
          <a:prstGeom prst="rect">
            <a:avLst/>
          </a:prstGeom>
        </p:spPr>
        <p:txBody>
          <a:bodyPr lIns="0" tIns="0" rIns="0" bIns="0" rtlCol="0" anchor="t">
            <a:spAutoFit/>
          </a:bodyPr>
          <a:lstStyle/>
          <a:p>
            <a:pPr algn="ctr">
              <a:lnSpc>
                <a:spcPts val="15600"/>
              </a:lnSpc>
            </a:pPr>
            <a:r>
              <a:rPr lang="en-US" sz="12000" b="1">
                <a:solidFill>
                  <a:srgbClr val="2A2E3A"/>
                </a:solidFill>
                <a:latin typeface="Klein Bold"/>
                <a:ea typeface="Klein Bold"/>
                <a:cs typeface="Klein Bold"/>
                <a:sym typeface="Klein Bold"/>
              </a:rPr>
              <a:t>Thank </a:t>
            </a:r>
            <a:r>
              <a:rPr lang="en-US" sz="12000" b="1">
                <a:solidFill>
                  <a:srgbClr val="718BAB"/>
                </a:solidFill>
                <a:latin typeface="Klein Bold"/>
                <a:ea typeface="Klein Bold"/>
                <a:cs typeface="Klein Bold"/>
                <a:sym typeface="Klein Bold"/>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txBody>
            <a:bodyPr/>
            <a:lstStyle/>
            <a:p>
              <a:endParaRPr lang="en-US"/>
            </a:p>
          </p:txBody>
        </p:sp>
        <p:sp>
          <p:nvSpPr>
            <p:cNvPr id="6" name="TextBox 6"/>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extLst>
              <p:ext uri="{D42A27DB-BD31-4B8C-83A1-F6EECF244321}">
                <p14:modId xmlns:p14="http://schemas.microsoft.com/office/powerpoint/2010/main" val="402540440"/>
              </p:ext>
            </p:extLst>
          </p:nvPr>
        </p:nvGraphicFramePr>
        <p:xfrm>
          <a:off x="4299895" y="3916056"/>
          <a:ext cx="11309804" cy="5619750"/>
        </p:xfrm>
        <a:graphic>
          <a:graphicData uri="http://schemas.openxmlformats.org/drawingml/2006/table">
            <a:tbl>
              <a:tblPr/>
              <a:tblGrid>
                <a:gridCol w="1708963">
                  <a:extLst>
                    <a:ext uri="{9D8B030D-6E8A-4147-A177-3AD203B41FA5}">
                      <a16:colId xmlns:a16="http://schemas.microsoft.com/office/drawing/2014/main" val="20000"/>
                    </a:ext>
                  </a:extLst>
                </a:gridCol>
                <a:gridCol w="9600841">
                  <a:extLst>
                    <a:ext uri="{9D8B030D-6E8A-4147-A177-3AD203B41FA5}">
                      <a16:colId xmlns:a16="http://schemas.microsoft.com/office/drawing/2014/main" val="20001"/>
                    </a:ext>
                  </a:extLst>
                </a:gridCol>
              </a:tblGrid>
              <a:tr h="1123950">
                <a:tc>
                  <a:txBody>
                    <a:bodyPr/>
                    <a:lstStyle/>
                    <a:p>
                      <a:pPr algn="r">
                        <a:lnSpc>
                          <a:spcPts val="6159"/>
                        </a:lnSpc>
                        <a:defRPr/>
                      </a:pPr>
                      <a:r>
                        <a:rPr lang="en-US" sz="4399" b="1">
                          <a:solidFill>
                            <a:srgbClr val="718BAB"/>
                          </a:solidFill>
                          <a:latin typeface="Helios Bold"/>
                          <a:ea typeface="Helios Bold"/>
                          <a:cs typeface="Helios Bold"/>
                          <a:sym typeface="Helios Bold"/>
                        </a:rPr>
                        <a:t>1</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l">
                        <a:lnSpc>
                          <a:spcPts val="6159"/>
                        </a:lnSpc>
                        <a:defRPr/>
                      </a:pPr>
                      <a:r>
                        <a:rPr lang="en-US" sz="4399">
                          <a:solidFill>
                            <a:srgbClr val="2A2E3A"/>
                          </a:solidFill>
                          <a:latin typeface="Helios"/>
                          <a:ea typeface="Helios"/>
                          <a:cs typeface="Helios"/>
                          <a:sym typeface="Helios"/>
                        </a:rPr>
                        <a:t>Giới Thiệu Về Dự Án</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0"/>
                  </a:ext>
                </a:extLst>
              </a:tr>
              <a:tr h="1123950">
                <a:tc>
                  <a:txBody>
                    <a:bodyPr/>
                    <a:lstStyle/>
                    <a:p>
                      <a:pPr algn="r">
                        <a:lnSpc>
                          <a:spcPts val="6159"/>
                        </a:lnSpc>
                        <a:defRPr/>
                      </a:pPr>
                      <a:r>
                        <a:rPr lang="en-US" sz="4399" b="1">
                          <a:solidFill>
                            <a:srgbClr val="718BAB"/>
                          </a:solidFill>
                          <a:latin typeface="Helios Bold"/>
                          <a:ea typeface="Helios Bold"/>
                          <a:cs typeface="Helios Bold"/>
                          <a:sym typeface="Helios Bold"/>
                        </a:rPr>
                        <a:t>2</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l">
                        <a:lnSpc>
                          <a:spcPts val="6159"/>
                        </a:lnSpc>
                        <a:defRPr/>
                      </a:pPr>
                      <a:r>
                        <a:rPr lang="en-US" sz="4399">
                          <a:solidFill>
                            <a:srgbClr val="2A2E3A"/>
                          </a:solidFill>
                          <a:latin typeface="Helios"/>
                          <a:ea typeface="Helios"/>
                          <a:cs typeface="Helios"/>
                          <a:sym typeface="Helios"/>
                        </a:rPr>
                        <a:t>Linh Kiện Sử Dụng</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r h="1123950">
                <a:tc>
                  <a:txBody>
                    <a:bodyPr/>
                    <a:lstStyle/>
                    <a:p>
                      <a:pPr algn="r">
                        <a:lnSpc>
                          <a:spcPts val="6159"/>
                        </a:lnSpc>
                        <a:defRPr/>
                      </a:pPr>
                      <a:r>
                        <a:rPr lang="en-US" sz="4399">
                          <a:solidFill>
                            <a:srgbClr val="718BAB"/>
                          </a:solidFill>
                          <a:latin typeface="Helios"/>
                          <a:ea typeface="Helios"/>
                          <a:cs typeface="Helios"/>
                          <a:sym typeface="Helios"/>
                        </a:rPr>
                        <a:t>3</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l">
                        <a:lnSpc>
                          <a:spcPts val="6159"/>
                        </a:lnSpc>
                        <a:defRPr/>
                      </a:pPr>
                      <a:r>
                        <a:rPr lang="en-US" sz="4399">
                          <a:solidFill>
                            <a:srgbClr val="2A2E3A"/>
                          </a:solidFill>
                          <a:latin typeface="Helios"/>
                          <a:ea typeface="Helios"/>
                          <a:cs typeface="Helios"/>
                          <a:sym typeface="Helios"/>
                        </a:rPr>
                        <a:t>Hình Thức Hoạt Động</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2"/>
                  </a:ext>
                </a:extLst>
              </a:tr>
              <a:tr h="1123950">
                <a:tc>
                  <a:txBody>
                    <a:bodyPr/>
                    <a:lstStyle/>
                    <a:p>
                      <a:pPr algn="r">
                        <a:lnSpc>
                          <a:spcPts val="6159"/>
                        </a:lnSpc>
                        <a:defRPr/>
                      </a:pPr>
                      <a:r>
                        <a:rPr lang="en-US" sz="4399" b="1">
                          <a:solidFill>
                            <a:srgbClr val="718BAB"/>
                          </a:solidFill>
                          <a:latin typeface="Helios Bold"/>
                          <a:ea typeface="Helios Bold"/>
                          <a:cs typeface="Helios Bold"/>
                          <a:sym typeface="Helios Bold"/>
                        </a:rPr>
                        <a:t>4</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l">
                        <a:lnSpc>
                          <a:spcPts val="6159"/>
                        </a:lnSpc>
                        <a:defRPr/>
                      </a:pPr>
                      <a:r>
                        <a:rPr lang="en-US" sz="4399">
                          <a:solidFill>
                            <a:srgbClr val="2A2E3A"/>
                          </a:solidFill>
                          <a:latin typeface="Helios"/>
                          <a:ea typeface="Helios"/>
                          <a:cs typeface="Helios"/>
                          <a:sym typeface="Helios"/>
                        </a:rPr>
                        <a:t>Video Demo</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3"/>
                  </a:ext>
                </a:extLst>
              </a:tr>
              <a:tr h="1123950">
                <a:tc>
                  <a:txBody>
                    <a:bodyPr/>
                    <a:lstStyle/>
                    <a:p>
                      <a:pPr algn="r">
                        <a:lnSpc>
                          <a:spcPts val="6159"/>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6159"/>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Box 8"/>
          <p:cNvSpPr txBox="1"/>
          <p:nvPr/>
        </p:nvSpPr>
        <p:spPr>
          <a:xfrm>
            <a:off x="4639504" y="1391465"/>
            <a:ext cx="9008992" cy="1139825"/>
          </a:xfrm>
          <a:prstGeom prst="rect">
            <a:avLst/>
          </a:prstGeom>
        </p:spPr>
        <p:txBody>
          <a:bodyPr lIns="0" tIns="0" rIns="0" bIns="0" rtlCol="0" anchor="t">
            <a:spAutoFit/>
          </a:bodyPr>
          <a:lstStyle/>
          <a:p>
            <a:pPr algn="ctr">
              <a:lnSpc>
                <a:spcPts val="9099"/>
              </a:lnSpc>
            </a:pPr>
            <a:r>
              <a:rPr lang="en-US" sz="6999" b="1">
                <a:solidFill>
                  <a:srgbClr val="FFFFFF"/>
                </a:solidFill>
                <a:latin typeface="Klein Bold"/>
                <a:ea typeface="Klein Bold"/>
                <a:cs typeface="Klein Bold"/>
                <a:sym typeface="Klein Bold"/>
              </a:rPr>
              <a:t>OUTLINE</a:t>
            </a:r>
          </a:p>
        </p:txBody>
      </p:sp>
      <p:sp>
        <p:nvSpPr>
          <p:cNvPr id="9" name="Freeform 9"/>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88069" y="-5887255"/>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704186" y="285725"/>
            <a:ext cx="6073304" cy="2208674"/>
          </a:xfrm>
          <a:prstGeom prst="rect">
            <a:avLst/>
          </a:prstGeom>
        </p:spPr>
        <p:txBody>
          <a:bodyPr lIns="0" tIns="0" rIns="0" bIns="0" rtlCol="0" anchor="t">
            <a:spAutoFit/>
          </a:bodyPr>
          <a:lstStyle/>
          <a:p>
            <a:pPr algn="l">
              <a:lnSpc>
                <a:spcPts val="8717"/>
              </a:lnSpc>
            </a:pPr>
            <a:r>
              <a:rPr lang="en-US" sz="6705" b="1">
                <a:solidFill>
                  <a:srgbClr val="2A2E3A"/>
                </a:solidFill>
                <a:latin typeface="Klein Bold"/>
                <a:ea typeface="Klein Bold"/>
                <a:cs typeface="Klein Bold"/>
                <a:sym typeface="Klein Bold"/>
              </a:rPr>
              <a:t>Giới Thiệu Về </a:t>
            </a:r>
            <a:r>
              <a:rPr lang="en-US" sz="6705" b="1">
                <a:solidFill>
                  <a:srgbClr val="718BAB"/>
                </a:solidFill>
                <a:latin typeface="Klein Bold"/>
                <a:ea typeface="Klein Bold"/>
                <a:cs typeface="Klein Bold"/>
                <a:sym typeface="Klein Bold"/>
              </a:rPr>
              <a:t>Dự Án</a:t>
            </a:r>
          </a:p>
        </p:txBody>
      </p:sp>
      <p:sp>
        <p:nvSpPr>
          <p:cNvPr id="6" name="TextBox 6"/>
          <p:cNvSpPr txBox="1"/>
          <p:nvPr/>
        </p:nvSpPr>
        <p:spPr>
          <a:xfrm>
            <a:off x="704186" y="3150275"/>
            <a:ext cx="15645935" cy="6509140"/>
          </a:xfrm>
          <a:prstGeom prst="rect">
            <a:avLst/>
          </a:prstGeom>
        </p:spPr>
        <p:txBody>
          <a:bodyPr lIns="0" tIns="0" rIns="0" bIns="0" rtlCol="0" anchor="t">
            <a:spAutoFit/>
          </a:bodyPr>
          <a:lstStyle/>
          <a:p>
            <a:pPr marL="667082" lvl="1" indent="-333541" algn="l">
              <a:lnSpc>
                <a:spcPts val="4325"/>
              </a:lnSpc>
              <a:buFont typeface="Arial"/>
              <a:buChar char="•"/>
            </a:pPr>
            <a:r>
              <a:rPr lang="en-US" sz="3089">
                <a:solidFill>
                  <a:srgbClr val="2A2E3A"/>
                </a:solidFill>
                <a:latin typeface="Helios"/>
                <a:ea typeface="Helios"/>
                <a:cs typeface="Helios"/>
                <a:sym typeface="Helios"/>
              </a:rPr>
              <a:t>Dự án "Vehicle Safety Appl</a:t>
            </a:r>
            <a:r>
              <a:rPr lang="en-US" sz="3089" u="none">
                <a:solidFill>
                  <a:srgbClr val="2A2E3A"/>
                </a:solidFill>
                <a:latin typeface="Helios"/>
                <a:ea typeface="Helios"/>
                <a:cs typeface="Helios"/>
                <a:sym typeface="Helios"/>
              </a:rPr>
              <a:t>ication Using CAN" là dự án nhằm nâng cao an toàn cho các phương tiện giao thông thông qua việc ứng dụng giao thức CAN (Controller Area Network). CAN là một chuẩn giao tiếp phổ biến trong ngành công nghiệp ô tô, cho phép các thiết bị điện tử trong xe (như cảm biến, bộ điều khiển) trao đổi dữ liệu một cách nhanh chóng và đáng tin cậy mà không cần một máy chủ trung tâm.</a:t>
            </a:r>
          </a:p>
          <a:p>
            <a:pPr algn="l">
              <a:lnSpc>
                <a:spcPts val="4325"/>
              </a:lnSpc>
            </a:pPr>
            <a:endParaRPr lang="en-US" sz="3089" u="none">
              <a:solidFill>
                <a:srgbClr val="2A2E3A"/>
              </a:solidFill>
              <a:latin typeface="Helios"/>
              <a:ea typeface="Helios"/>
              <a:cs typeface="Helios"/>
              <a:sym typeface="Helios"/>
            </a:endParaRPr>
          </a:p>
          <a:p>
            <a:pPr marL="667082" lvl="1" indent="-333541" algn="l">
              <a:lnSpc>
                <a:spcPts val="4325"/>
              </a:lnSpc>
              <a:buFont typeface="Arial"/>
              <a:buChar char="•"/>
            </a:pPr>
            <a:r>
              <a:rPr lang="en-US" sz="3089" u="none">
                <a:solidFill>
                  <a:srgbClr val="2A2E3A"/>
                </a:solidFill>
                <a:latin typeface="Helios"/>
                <a:ea typeface="Helios"/>
                <a:cs typeface="Helios"/>
                <a:sym typeface="Helios"/>
              </a:rPr>
              <a:t>Mục tiêu chính của dự án là phát triển một ứng dụng hoặc hệ thống có khả năng giám sát và cải thiện an toàn cho phương tiện bằng cách tận dụng dữ liệu từ mạng CAN. Cụ thể, hệ thống này tập trung vào việc thu thập thông tin từ các cảm biến trong xe (ví dụ: tốc độ, áp suất lốp, trạng thái phanh, hoặc khoảng cách với vật cản), sau đó xử lý dữ liệu để đưa ra các cảnh báo hoặc hành động kịp thời nhằm ngăn ngừa tai nạn.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411059" cy="10287000"/>
            <a:chOff x="0" y="0"/>
            <a:chExt cx="2478633" cy="2709333"/>
          </a:xfrm>
        </p:grpSpPr>
        <p:sp>
          <p:nvSpPr>
            <p:cNvPr id="3" name="Freeform 3"/>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txBody>
            <a:bodyPr/>
            <a:lstStyle/>
            <a:p>
              <a:endParaRPr lang="en-US"/>
            </a:p>
          </p:txBody>
        </p:sp>
        <p:sp>
          <p:nvSpPr>
            <p:cNvPr id="4" name="TextBox 4"/>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411059" y="2675901"/>
            <a:ext cx="6942633" cy="3054759"/>
          </a:xfrm>
          <a:custGeom>
            <a:avLst/>
            <a:gdLst/>
            <a:ahLst/>
            <a:cxnLst/>
            <a:rect l="l" t="t" r="r" b="b"/>
            <a:pathLst>
              <a:path w="6942633" h="3054759">
                <a:moveTo>
                  <a:pt x="0" y="0"/>
                </a:moveTo>
                <a:lnTo>
                  <a:pt x="6942634" y="0"/>
                </a:lnTo>
                <a:lnTo>
                  <a:pt x="6942634" y="3054759"/>
                </a:lnTo>
                <a:lnTo>
                  <a:pt x="0" y="3054759"/>
                </a:lnTo>
                <a:lnTo>
                  <a:pt x="0" y="0"/>
                </a:lnTo>
                <a:close/>
              </a:path>
            </a:pathLst>
          </a:custGeom>
          <a:blipFill>
            <a:blip r:embed="rId2"/>
            <a:stretch>
              <a:fillRect/>
            </a:stretch>
          </a:blipFill>
        </p:spPr>
        <p:txBody>
          <a:bodyPr/>
          <a:lstStyle/>
          <a:p>
            <a:endParaRPr lang="en-US"/>
          </a:p>
        </p:txBody>
      </p:sp>
      <p:sp>
        <p:nvSpPr>
          <p:cNvPr id="6" name="Freeform 6"/>
          <p:cNvSpPr/>
          <p:nvPr/>
        </p:nvSpPr>
        <p:spPr>
          <a:xfrm>
            <a:off x="10809570" y="6078060"/>
            <a:ext cx="3634560" cy="3180240"/>
          </a:xfrm>
          <a:custGeom>
            <a:avLst/>
            <a:gdLst/>
            <a:ahLst/>
            <a:cxnLst/>
            <a:rect l="l" t="t" r="r" b="b"/>
            <a:pathLst>
              <a:path w="3634560" h="3180240">
                <a:moveTo>
                  <a:pt x="0" y="0"/>
                </a:moveTo>
                <a:lnTo>
                  <a:pt x="3634559" y="0"/>
                </a:lnTo>
                <a:lnTo>
                  <a:pt x="3634559" y="3180240"/>
                </a:lnTo>
                <a:lnTo>
                  <a:pt x="0" y="3180240"/>
                </a:lnTo>
                <a:lnTo>
                  <a:pt x="0" y="0"/>
                </a:lnTo>
                <a:close/>
              </a:path>
            </a:pathLst>
          </a:custGeom>
          <a:blipFill>
            <a:blip r:embed="rId3"/>
            <a:stretch>
              <a:fillRect l="-25241" t="-33935" r="-24366" b="-37045"/>
            </a:stretch>
          </a:blipFill>
        </p:spPr>
        <p:txBody>
          <a:bodyPr/>
          <a:lstStyle/>
          <a:p>
            <a:endParaRPr lang="en-US"/>
          </a:p>
        </p:txBody>
      </p:sp>
      <p:sp>
        <p:nvSpPr>
          <p:cNvPr id="7" name="TextBox 7"/>
          <p:cNvSpPr txBox="1"/>
          <p:nvPr/>
        </p:nvSpPr>
        <p:spPr>
          <a:xfrm>
            <a:off x="671734" y="935453"/>
            <a:ext cx="9193156" cy="1139825"/>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Linh Kiện Sử Dụng</a:t>
            </a:r>
          </a:p>
        </p:txBody>
      </p:sp>
      <p:sp>
        <p:nvSpPr>
          <p:cNvPr id="8" name="TextBox 8"/>
          <p:cNvSpPr txBox="1"/>
          <p:nvPr/>
        </p:nvSpPr>
        <p:spPr>
          <a:xfrm>
            <a:off x="1453648" y="3735920"/>
            <a:ext cx="4788207" cy="569836"/>
          </a:xfrm>
          <a:prstGeom prst="rect">
            <a:avLst/>
          </a:prstGeom>
        </p:spPr>
        <p:txBody>
          <a:bodyPr lIns="0" tIns="0" rIns="0" bIns="0" rtlCol="0" anchor="t">
            <a:spAutoFit/>
          </a:bodyPr>
          <a:lstStyle/>
          <a:p>
            <a:pPr algn="ctr">
              <a:lnSpc>
                <a:spcPts val="4899"/>
              </a:lnSpc>
              <a:spcBef>
                <a:spcPct val="0"/>
              </a:spcBef>
            </a:pPr>
            <a:r>
              <a:rPr lang="en-US" sz="3499" dirty="0">
                <a:solidFill>
                  <a:srgbClr val="2A2E3A"/>
                </a:solidFill>
                <a:latin typeface="Helios"/>
                <a:ea typeface="Helios"/>
                <a:cs typeface="Helios"/>
                <a:sym typeface="Helios"/>
              </a:rPr>
              <a:t>3 KIT STM32 Blue Pill</a:t>
            </a:r>
          </a:p>
        </p:txBody>
      </p:sp>
      <p:sp>
        <p:nvSpPr>
          <p:cNvPr id="9" name="TextBox 9"/>
          <p:cNvSpPr txBox="1"/>
          <p:nvPr/>
        </p:nvSpPr>
        <p:spPr>
          <a:xfrm>
            <a:off x="1453648" y="6581788"/>
            <a:ext cx="5145173" cy="557397"/>
          </a:xfrm>
          <a:prstGeom prst="rect">
            <a:avLst/>
          </a:prstGeom>
        </p:spPr>
        <p:txBody>
          <a:bodyPr lIns="0" tIns="0" rIns="0" bIns="0" rtlCol="0" anchor="t">
            <a:spAutoFit/>
          </a:bodyPr>
          <a:lstStyle/>
          <a:p>
            <a:pPr algn="ctr">
              <a:lnSpc>
                <a:spcPts val="4759"/>
              </a:lnSpc>
              <a:spcBef>
                <a:spcPct val="0"/>
              </a:spcBef>
            </a:pPr>
            <a:r>
              <a:rPr lang="en-US" sz="3399" dirty="0">
                <a:solidFill>
                  <a:srgbClr val="2A2E3A"/>
                </a:solidFill>
                <a:latin typeface="Helios"/>
                <a:ea typeface="Helios"/>
                <a:cs typeface="Helios"/>
                <a:sym typeface="Helios"/>
              </a:rPr>
              <a:t>3 Module CAN MCP2551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411059" cy="10287000"/>
            <a:chOff x="0" y="0"/>
            <a:chExt cx="2478633" cy="2709333"/>
          </a:xfrm>
        </p:grpSpPr>
        <p:sp>
          <p:nvSpPr>
            <p:cNvPr id="3" name="Freeform 3"/>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txBody>
            <a:bodyPr/>
            <a:lstStyle/>
            <a:p>
              <a:endParaRPr lang="en-US"/>
            </a:p>
          </p:txBody>
        </p:sp>
        <p:sp>
          <p:nvSpPr>
            <p:cNvPr id="4" name="TextBox 4"/>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1680458" y="2354464"/>
            <a:ext cx="3445538" cy="3445538"/>
          </a:xfrm>
          <a:custGeom>
            <a:avLst/>
            <a:gdLst/>
            <a:ahLst/>
            <a:cxnLst/>
            <a:rect l="l" t="t" r="r" b="b"/>
            <a:pathLst>
              <a:path w="3445538" h="3445538">
                <a:moveTo>
                  <a:pt x="0" y="0"/>
                </a:moveTo>
                <a:lnTo>
                  <a:pt x="3445538" y="0"/>
                </a:lnTo>
                <a:lnTo>
                  <a:pt x="3445538" y="3445538"/>
                </a:lnTo>
                <a:lnTo>
                  <a:pt x="0" y="3445538"/>
                </a:lnTo>
                <a:lnTo>
                  <a:pt x="0" y="0"/>
                </a:lnTo>
                <a:close/>
              </a:path>
            </a:pathLst>
          </a:custGeom>
          <a:blipFill>
            <a:blip r:embed="rId2"/>
            <a:stretch>
              <a:fillRect/>
            </a:stretch>
          </a:blipFill>
        </p:spPr>
        <p:txBody>
          <a:bodyPr/>
          <a:lstStyle/>
          <a:p>
            <a:endParaRPr lang="en-US"/>
          </a:p>
        </p:txBody>
      </p:sp>
      <p:sp>
        <p:nvSpPr>
          <p:cNvPr id="6" name="Freeform 6"/>
          <p:cNvSpPr/>
          <p:nvPr/>
        </p:nvSpPr>
        <p:spPr>
          <a:xfrm>
            <a:off x="11523501" y="6065115"/>
            <a:ext cx="3602495" cy="3488492"/>
          </a:xfrm>
          <a:custGeom>
            <a:avLst/>
            <a:gdLst/>
            <a:ahLst/>
            <a:cxnLst/>
            <a:rect l="l" t="t" r="r" b="b"/>
            <a:pathLst>
              <a:path w="3602495" h="3488492">
                <a:moveTo>
                  <a:pt x="0" y="0"/>
                </a:moveTo>
                <a:lnTo>
                  <a:pt x="3602495" y="0"/>
                </a:lnTo>
                <a:lnTo>
                  <a:pt x="3602495" y="3488492"/>
                </a:lnTo>
                <a:lnTo>
                  <a:pt x="0" y="3488492"/>
                </a:lnTo>
                <a:lnTo>
                  <a:pt x="0" y="0"/>
                </a:lnTo>
                <a:close/>
              </a:path>
            </a:pathLst>
          </a:custGeom>
          <a:blipFill>
            <a:blip r:embed="rId3"/>
            <a:stretch>
              <a:fillRect l="-25617" t="-8267" r="-23940" b="-10697"/>
            </a:stretch>
          </a:blipFill>
        </p:spPr>
        <p:txBody>
          <a:bodyPr/>
          <a:lstStyle/>
          <a:p>
            <a:endParaRPr lang="en-US"/>
          </a:p>
        </p:txBody>
      </p:sp>
      <p:sp>
        <p:nvSpPr>
          <p:cNvPr id="7" name="TextBox 7"/>
          <p:cNvSpPr txBox="1"/>
          <p:nvPr/>
        </p:nvSpPr>
        <p:spPr>
          <a:xfrm>
            <a:off x="671734" y="935453"/>
            <a:ext cx="9193156" cy="1139825"/>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Linh Kiện Sử Dụng</a:t>
            </a:r>
          </a:p>
        </p:txBody>
      </p:sp>
      <p:sp>
        <p:nvSpPr>
          <p:cNvPr id="8" name="TextBox 8"/>
          <p:cNvSpPr txBox="1"/>
          <p:nvPr/>
        </p:nvSpPr>
        <p:spPr>
          <a:xfrm>
            <a:off x="1453648" y="3735920"/>
            <a:ext cx="6021361" cy="606426"/>
          </a:xfrm>
          <a:prstGeom prst="rect">
            <a:avLst/>
          </a:prstGeom>
        </p:spPr>
        <p:txBody>
          <a:bodyPr lIns="0" tIns="0" rIns="0" bIns="0" rtlCol="0" anchor="t">
            <a:spAutoFit/>
          </a:bodyPr>
          <a:lstStyle/>
          <a:p>
            <a:pPr algn="ctr">
              <a:lnSpc>
                <a:spcPts val="4899"/>
              </a:lnSpc>
              <a:spcBef>
                <a:spcPct val="0"/>
              </a:spcBef>
            </a:pPr>
            <a:r>
              <a:rPr lang="en-US" sz="3499">
                <a:solidFill>
                  <a:srgbClr val="2A2E3A"/>
                </a:solidFill>
                <a:latin typeface="Helios"/>
                <a:ea typeface="Helios"/>
                <a:cs typeface="Helios"/>
                <a:sym typeface="Helios"/>
              </a:rPr>
              <a:t>1 Màn hình OLED SSD1306</a:t>
            </a:r>
          </a:p>
        </p:txBody>
      </p:sp>
      <p:sp>
        <p:nvSpPr>
          <p:cNvPr id="9" name="TextBox 9"/>
          <p:cNvSpPr txBox="1"/>
          <p:nvPr/>
        </p:nvSpPr>
        <p:spPr>
          <a:xfrm>
            <a:off x="1453648" y="7219445"/>
            <a:ext cx="5145173" cy="589916"/>
          </a:xfrm>
          <a:prstGeom prst="rect">
            <a:avLst/>
          </a:prstGeom>
        </p:spPr>
        <p:txBody>
          <a:bodyPr lIns="0" tIns="0" rIns="0" bIns="0" rtlCol="0" anchor="t">
            <a:spAutoFit/>
          </a:bodyPr>
          <a:lstStyle/>
          <a:p>
            <a:pPr algn="ctr">
              <a:lnSpc>
                <a:spcPts val="4759"/>
              </a:lnSpc>
              <a:spcBef>
                <a:spcPct val="0"/>
              </a:spcBef>
            </a:pPr>
            <a:r>
              <a:rPr lang="en-US" sz="3399">
                <a:solidFill>
                  <a:srgbClr val="2A2E3A"/>
                </a:solidFill>
                <a:latin typeface="Helios"/>
                <a:ea typeface="Helios"/>
                <a:cs typeface="Helios"/>
                <a:sym typeface="Helios"/>
              </a:rPr>
              <a:t>1 Motor DC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411059" cy="10287000"/>
            <a:chOff x="0" y="0"/>
            <a:chExt cx="2478633" cy="2709333"/>
          </a:xfrm>
        </p:grpSpPr>
        <p:sp>
          <p:nvSpPr>
            <p:cNvPr id="3" name="Freeform 3"/>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txBody>
            <a:bodyPr/>
            <a:lstStyle/>
            <a:p>
              <a:endParaRPr lang="en-US"/>
            </a:p>
          </p:txBody>
        </p:sp>
        <p:sp>
          <p:nvSpPr>
            <p:cNvPr id="4" name="TextBox 4"/>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1904132" y="2898150"/>
            <a:ext cx="3310260" cy="3310260"/>
          </a:xfrm>
          <a:custGeom>
            <a:avLst/>
            <a:gdLst/>
            <a:ahLst/>
            <a:cxnLst/>
            <a:rect l="l" t="t" r="r" b="b"/>
            <a:pathLst>
              <a:path w="3310260" h="3310260">
                <a:moveTo>
                  <a:pt x="0" y="0"/>
                </a:moveTo>
                <a:lnTo>
                  <a:pt x="3310259" y="0"/>
                </a:lnTo>
                <a:lnTo>
                  <a:pt x="3310259" y="3310260"/>
                </a:lnTo>
                <a:lnTo>
                  <a:pt x="0" y="3310260"/>
                </a:lnTo>
                <a:lnTo>
                  <a:pt x="0" y="0"/>
                </a:lnTo>
                <a:close/>
              </a:path>
            </a:pathLst>
          </a:custGeom>
          <a:blipFill>
            <a:blip r:embed="rId2"/>
            <a:stretch>
              <a:fillRect/>
            </a:stretch>
          </a:blipFill>
        </p:spPr>
        <p:txBody>
          <a:bodyPr/>
          <a:lstStyle/>
          <a:p>
            <a:endParaRPr lang="en-US"/>
          </a:p>
        </p:txBody>
      </p:sp>
      <p:sp>
        <p:nvSpPr>
          <p:cNvPr id="6" name="Freeform 6"/>
          <p:cNvSpPr/>
          <p:nvPr/>
        </p:nvSpPr>
        <p:spPr>
          <a:xfrm>
            <a:off x="11904132" y="6743446"/>
            <a:ext cx="3015346" cy="2818264"/>
          </a:xfrm>
          <a:custGeom>
            <a:avLst/>
            <a:gdLst/>
            <a:ahLst/>
            <a:cxnLst/>
            <a:rect l="l" t="t" r="r" b="b"/>
            <a:pathLst>
              <a:path w="3015346" h="2818264">
                <a:moveTo>
                  <a:pt x="0" y="0"/>
                </a:moveTo>
                <a:lnTo>
                  <a:pt x="3015345" y="0"/>
                </a:lnTo>
                <a:lnTo>
                  <a:pt x="3015345" y="2818264"/>
                </a:lnTo>
                <a:lnTo>
                  <a:pt x="0" y="2818264"/>
                </a:lnTo>
                <a:lnTo>
                  <a:pt x="0" y="0"/>
                </a:lnTo>
                <a:close/>
              </a:path>
            </a:pathLst>
          </a:custGeom>
          <a:blipFill>
            <a:blip r:embed="rId3"/>
            <a:stretch>
              <a:fillRect l="-17170" t="-19991" r="-10863" b="-16995"/>
            </a:stretch>
          </a:blipFill>
        </p:spPr>
        <p:txBody>
          <a:bodyPr/>
          <a:lstStyle/>
          <a:p>
            <a:endParaRPr lang="en-US"/>
          </a:p>
        </p:txBody>
      </p:sp>
      <p:sp>
        <p:nvSpPr>
          <p:cNvPr id="7" name="TextBox 7"/>
          <p:cNvSpPr txBox="1"/>
          <p:nvPr/>
        </p:nvSpPr>
        <p:spPr>
          <a:xfrm>
            <a:off x="671734" y="935453"/>
            <a:ext cx="9193156" cy="1139825"/>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Linh Kiện Sử Dụng</a:t>
            </a:r>
          </a:p>
        </p:txBody>
      </p:sp>
      <p:sp>
        <p:nvSpPr>
          <p:cNvPr id="8" name="TextBox 8"/>
          <p:cNvSpPr txBox="1"/>
          <p:nvPr/>
        </p:nvSpPr>
        <p:spPr>
          <a:xfrm>
            <a:off x="1453648" y="3735920"/>
            <a:ext cx="4658402" cy="1225551"/>
          </a:xfrm>
          <a:prstGeom prst="rect">
            <a:avLst/>
          </a:prstGeom>
        </p:spPr>
        <p:txBody>
          <a:bodyPr lIns="0" tIns="0" rIns="0" bIns="0" rtlCol="0" anchor="t">
            <a:spAutoFit/>
          </a:bodyPr>
          <a:lstStyle/>
          <a:p>
            <a:pPr algn="ctr">
              <a:lnSpc>
                <a:spcPts val="4899"/>
              </a:lnSpc>
              <a:spcBef>
                <a:spcPct val="0"/>
              </a:spcBef>
            </a:pPr>
            <a:r>
              <a:rPr lang="en-US" sz="3499">
                <a:solidFill>
                  <a:srgbClr val="2A2E3A"/>
                </a:solidFill>
                <a:latin typeface="Helios"/>
                <a:ea typeface="Helios"/>
                <a:cs typeface="Helios"/>
                <a:sym typeface="Helios"/>
              </a:rPr>
              <a:t>1 Mạch điều khiển động cơ DC L298N</a:t>
            </a:r>
          </a:p>
        </p:txBody>
      </p:sp>
      <p:sp>
        <p:nvSpPr>
          <p:cNvPr id="9" name="TextBox 9"/>
          <p:cNvSpPr txBox="1"/>
          <p:nvPr/>
        </p:nvSpPr>
        <p:spPr>
          <a:xfrm>
            <a:off x="1453648" y="7219445"/>
            <a:ext cx="5696847" cy="1790066"/>
          </a:xfrm>
          <a:prstGeom prst="rect">
            <a:avLst/>
          </a:prstGeom>
        </p:spPr>
        <p:txBody>
          <a:bodyPr lIns="0" tIns="0" rIns="0" bIns="0" rtlCol="0" anchor="t">
            <a:spAutoFit/>
          </a:bodyPr>
          <a:lstStyle/>
          <a:p>
            <a:pPr algn="ctr">
              <a:lnSpc>
                <a:spcPts val="4759"/>
              </a:lnSpc>
            </a:pPr>
            <a:r>
              <a:rPr lang="en-US" sz="3399">
                <a:solidFill>
                  <a:srgbClr val="2A2E3A"/>
                </a:solidFill>
                <a:latin typeface="Helios"/>
                <a:ea typeface="Helios"/>
                <a:cs typeface="Helios"/>
                <a:sym typeface="Helios"/>
              </a:rPr>
              <a:t>Module cảm biến nhiệt chuyển động PIR HC-SR501</a:t>
            </a:r>
          </a:p>
          <a:p>
            <a:pPr algn="ctr">
              <a:lnSpc>
                <a:spcPts val="4759"/>
              </a:lnSpc>
              <a:spcBef>
                <a:spcPct val="0"/>
              </a:spcBef>
            </a:pPr>
            <a:endParaRPr lang="en-US" sz="3399">
              <a:solidFill>
                <a:srgbClr val="2A2E3A"/>
              </a:solidFill>
              <a:latin typeface="Helios"/>
              <a:ea typeface="Helios"/>
              <a:cs typeface="Helios"/>
              <a:sym typeface="Helio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9DDD1A13-6572-A349-5443-F320DCE594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BF2C93D-3F43-53D8-92BB-4B148E7A8019}"/>
              </a:ext>
            </a:extLst>
          </p:cNvPr>
          <p:cNvGrpSpPr/>
          <p:nvPr/>
        </p:nvGrpSpPr>
        <p:grpSpPr>
          <a:xfrm>
            <a:off x="0" y="0"/>
            <a:ext cx="9411059" cy="10287000"/>
            <a:chOff x="0" y="0"/>
            <a:chExt cx="2478633" cy="2709333"/>
          </a:xfrm>
        </p:grpSpPr>
        <p:sp>
          <p:nvSpPr>
            <p:cNvPr id="3" name="Freeform 3">
              <a:extLst>
                <a:ext uri="{FF2B5EF4-FFF2-40B4-BE49-F238E27FC236}">
                  <a16:creationId xmlns:a16="http://schemas.microsoft.com/office/drawing/2014/main" id="{8F3499AC-CC34-DA60-6C81-16F5F992F278}"/>
                </a:ext>
              </a:extLst>
            </p:cNvPr>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txBody>
            <a:bodyPr/>
            <a:lstStyle/>
            <a:p>
              <a:endParaRPr lang="en-US"/>
            </a:p>
          </p:txBody>
        </p:sp>
        <p:sp>
          <p:nvSpPr>
            <p:cNvPr id="4" name="TextBox 4">
              <a:extLst>
                <a:ext uri="{FF2B5EF4-FFF2-40B4-BE49-F238E27FC236}">
                  <a16:creationId xmlns:a16="http://schemas.microsoft.com/office/drawing/2014/main" id="{BF28EDBC-60F7-541C-1D70-1E97205EB2A3}"/>
                </a:ext>
              </a:extLst>
            </p:cNvPr>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7" name="TextBox 7">
            <a:extLst>
              <a:ext uri="{FF2B5EF4-FFF2-40B4-BE49-F238E27FC236}">
                <a16:creationId xmlns:a16="http://schemas.microsoft.com/office/drawing/2014/main" id="{F74DBDB4-07E9-E209-D272-6D27A89EEF4D}"/>
              </a:ext>
            </a:extLst>
          </p:cNvPr>
          <p:cNvSpPr txBox="1"/>
          <p:nvPr/>
        </p:nvSpPr>
        <p:spPr>
          <a:xfrm>
            <a:off x="671734" y="935453"/>
            <a:ext cx="9193156" cy="1139825"/>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Linh Kiện Sử Dụng</a:t>
            </a:r>
          </a:p>
        </p:txBody>
      </p:sp>
      <p:sp>
        <p:nvSpPr>
          <p:cNvPr id="8" name="TextBox 8">
            <a:extLst>
              <a:ext uri="{FF2B5EF4-FFF2-40B4-BE49-F238E27FC236}">
                <a16:creationId xmlns:a16="http://schemas.microsoft.com/office/drawing/2014/main" id="{725DD51E-DEB8-E55B-B151-CB2C2344C38D}"/>
              </a:ext>
            </a:extLst>
          </p:cNvPr>
          <p:cNvSpPr txBox="1"/>
          <p:nvPr/>
        </p:nvSpPr>
        <p:spPr>
          <a:xfrm>
            <a:off x="1972870" y="4061880"/>
            <a:ext cx="4658402" cy="585481"/>
          </a:xfrm>
          <a:prstGeom prst="rect">
            <a:avLst/>
          </a:prstGeom>
        </p:spPr>
        <p:txBody>
          <a:bodyPr lIns="0" tIns="0" rIns="0" bIns="0" rtlCol="0" anchor="t">
            <a:spAutoFit/>
          </a:bodyPr>
          <a:lstStyle/>
          <a:p>
            <a:pPr algn="ctr">
              <a:lnSpc>
                <a:spcPts val="4899"/>
              </a:lnSpc>
              <a:spcBef>
                <a:spcPct val="0"/>
              </a:spcBef>
            </a:pPr>
            <a:r>
              <a:rPr lang="en-US" sz="3499" dirty="0">
                <a:solidFill>
                  <a:srgbClr val="2A2E3A"/>
                </a:solidFill>
                <a:latin typeface="Helios"/>
                <a:ea typeface="Helios"/>
                <a:cs typeface="Helios"/>
                <a:sym typeface="Helios"/>
              </a:rPr>
              <a:t>1 </a:t>
            </a:r>
            <a:r>
              <a:rPr lang="en-US" sz="3499" dirty="0" err="1">
                <a:solidFill>
                  <a:srgbClr val="2A2E3A"/>
                </a:solidFill>
                <a:latin typeface="Helios"/>
                <a:ea typeface="Helios"/>
                <a:cs typeface="Helios"/>
                <a:sym typeface="Helios"/>
              </a:rPr>
              <a:t>Cảm</a:t>
            </a:r>
            <a:r>
              <a:rPr lang="en-US" sz="3499" dirty="0">
                <a:solidFill>
                  <a:srgbClr val="2A2E3A"/>
                </a:solidFill>
                <a:latin typeface="Helios"/>
                <a:ea typeface="Helios"/>
                <a:cs typeface="Helios"/>
                <a:sym typeface="Helios"/>
              </a:rPr>
              <a:t> </a:t>
            </a:r>
            <a:r>
              <a:rPr lang="en-US" sz="3499" dirty="0" err="1">
                <a:solidFill>
                  <a:srgbClr val="2A2E3A"/>
                </a:solidFill>
                <a:latin typeface="Helios"/>
                <a:ea typeface="Helios"/>
                <a:cs typeface="Helios"/>
                <a:sym typeface="Helios"/>
              </a:rPr>
              <a:t>biến</a:t>
            </a:r>
            <a:r>
              <a:rPr lang="en-US" sz="3499" dirty="0">
                <a:solidFill>
                  <a:srgbClr val="2A2E3A"/>
                </a:solidFill>
                <a:latin typeface="Helios"/>
                <a:ea typeface="Helios"/>
                <a:cs typeface="Helios"/>
                <a:sym typeface="Helios"/>
              </a:rPr>
              <a:t> </a:t>
            </a:r>
            <a:r>
              <a:rPr lang="en-US" sz="3499" dirty="0" err="1">
                <a:solidFill>
                  <a:srgbClr val="2A2E3A"/>
                </a:solidFill>
                <a:latin typeface="Helios"/>
                <a:ea typeface="Helios"/>
                <a:cs typeface="Helios"/>
                <a:sym typeface="Helios"/>
              </a:rPr>
              <a:t>chất</a:t>
            </a:r>
            <a:r>
              <a:rPr lang="en-US" sz="3499" dirty="0">
                <a:solidFill>
                  <a:srgbClr val="2A2E3A"/>
                </a:solidFill>
                <a:latin typeface="Helios"/>
                <a:ea typeface="Helios"/>
                <a:cs typeface="Helios"/>
                <a:sym typeface="Helios"/>
              </a:rPr>
              <a:t> </a:t>
            </a:r>
            <a:r>
              <a:rPr lang="en-US" sz="3499" dirty="0" err="1">
                <a:solidFill>
                  <a:srgbClr val="2A2E3A"/>
                </a:solidFill>
                <a:latin typeface="Helios"/>
                <a:ea typeface="Helios"/>
                <a:cs typeface="Helios"/>
                <a:sym typeface="Helios"/>
              </a:rPr>
              <a:t>lỏng</a:t>
            </a:r>
            <a:r>
              <a:rPr lang="en-US" sz="3499" dirty="0">
                <a:solidFill>
                  <a:srgbClr val="2A2E3A"/>
                </a:solidFill>
                <a:latin typeface="Helios"/>
                <a:ea typeface="Helios"/>
                <a:cs typeface="Helios"/>
                <a:sym typeface="Helios"/>
              </a:rPr>
              <a:t> </a:t>
            </a:r>
          </a:p>
        </p:txBody>
      </p:sp>
      <p:sp>
        <p:nvSpPr>
          <p:cNvPr id="9" name="TextBox 9">
            <a:extLst>
              <a:ext uri="{FF2B5EF4-FFF2-40B4-BE49-F238E27FC236}">
                <a16:creationId xmlns:a16="http://schemas.microsoft.com/office/drawing/2014/main" id="{6B8AABAC-DBE0-116D-2B98-2202DE6B4B5D}"/>
              </a:ext>
            </a:extLst>
          </p:cNvPr>
          <p:cNvSpPr txBox="1"/>
          <p:nvPr/>
        </p:nvSpPr>
        <p:spPr>
          <a:xfrm>
            <a:off x="1600200" y="7124700"/>
            <a:ext cx="5696847" cy="1788503"/>
          </a:xfrm>
          <a:prstGeom prst="rect">
            <a:avLst/>
          </a:prstGeom>
        </p:spPr>
        <p:txBody>
          <a:bodyPr lIns="0" tIns="0" rIns="0" bIns="0" rtlCol="0" anchor="t">
            <a:spAutoFit/>
          </a:bodyPr>
          <a:lstStyle/>
          <a:p>
            <a:pPr algn="ctr">
              <a:lnSpc>
                <a:spcPts val="4759"/>
              </a:lnSpc>
            </a:pPr>
            <a:r>
              <a:rPr lang="en-US" sz="3399" dirty="0">
                <a:solidFill>
                  <a:srgbClr val="2A2E3A"/>
                </a:solidFill>
                <a:latin typeface="Helios"/>
                <a:ea typeface="Helios"/>
                <a:cs typeface="Helios"/>
                <a:sym typeface="Helios"/>
              </a:rPr>
              <a:t>1 Module </a:t>
            </a:r>
            <a:r>
              <a:rPr lang="en-US" sz="3399" dirty="0" err="1">
                <a:solidFill>
                  <a:srgbClr val="2A2E3A"/>
                </a:solidFill>
                <a:latin typeface="Helios"/>
                <a:ea typeface="Helios"/>
                <a:cs typeface="Helios"/>
                <a:sym typeface="Helios"/>
              </a:rPr>
              <a:t>cảm</a:t>
            </a:r>
            <a:r>
              <a:rPr lang="en-US" sz="3399" dirty="0">
                <a:solidFill>
                  <a:srgbClr val="2A2E3A"/>
                </a:solidFill>
                <a:latin typeface="Helios"/>
                <a:ea typeface="Helios"/>
                <a:cs typeface="Helios"/>
                <a:sym typeface="Helios"/>
              </a:rPr>
              <a:t> </a:t>
            </a:r>
            <a:r>
              <a:rPr lang="en-US" sz="3399" dirty="0" err="1">
                <a:solidFill>
                  <a:srgbClr val="2A2E3A"/>
                </a:solidFill>
                <a:latin typeface="Helios"/>
                <a:ea typeface="Helios"/>
                <a:cs typeface="Helios"/>
                <a:sym typeface="Helios"/>
              </a:rPr>
              <a:t>biến</a:t>
            </a:r>
            <a:r>
              <a:rPr lang="en-US" sz="3399" dirty="0">
                <a:solidFill>
                  <a:srgbClr val="2A2E3A"/>
                </a:solidFill>
                <a:latin typeface="Helios"/>
                <a:ea typeface="Helios"/>
                <a:cs typeface="Helios"/>
                <a:sym typeface="Helios"/>
              </a:rPr>
              <a:t> </a:t>
            </a:r>
            <a:r>
              <a:rPr lang="en-US" sz="3399" dirty="0" err="1">
                <a:solidFill>
                  <a:srgbClr val="2A2E3A"/>
                </a:solidFill>
                <a:latin typeface="Helios"/>
                <a:ea typeface="Helios"/>
                <a:cs typeface="Helios"/>
                <a:sym typeface="Helios"/>
              </a:rPr>
              <a:t>nhiệt</a:t>
            </a:r>
            <a:r>
              <a:rPr lang="en-US" sz="3399" dirty="0">
                <a:solidFill>
                  <a:srgbClr val="2A2E3A"/>
                </a:solidFill>
                <a:latin typeface="Helios"/>
                <a:ea typeface="Helios"/>
                <a:cs typeface="Helios"/>
                <a:sym typeface="Helios"/>
              </a:rPr>
              <a:t> </a:t>
            </a:r>
            <a:r>
              <a:rPr lang="en-US" sz="3399" dirty="0" err="1">
                <a:solidFill>
                  <a:srgbClr val="2A2E3A"/>
                </a:solidFill>
                <a:latin typeface="Helios"/>
                <a:ea typeface="Helios"/>
                <a:cs typeface="Helios"/>
                <a:sym typeface="Helios"/>
              </a:rPr>
              <a:t>độ</a:t>
            </a:r>
            <a:r>
              <a:rPr lang="en-US" sz="3399" dirty="0">
                <a:solidFill>
                  <a:srgbClr val="2A2E3A"/>
                </a:solidFill>
                <a:latin typeface="Helios"/>
                <a:ea typeface="Helios"/>
                <a:cs typeface="Helios"/>
                <a:sym typeface="Helios"/>
              </a:rPr>
              <a:t>, </a:t>
            </a:r>
            <a:r>
              <a:rPr lang="en-US" sz="3399" dirty="0" err="1">
                <a:solidFill>
                  <a:srgbClr val="2A2E3A"/>
                </a:solidFill>
                <a:latin typeface="Helios"/>
                <a:ea typeface="Helios"/>
                <a:cs typeface="Helios"/>
                <a:sym typeface="Helios"/>
              </a:rPr>
              <a:t>độ</a:t>
            </a:r>
            <a:r>
              <a:rPr lang="en-US" sz="3399" dirty="0">
                <a:solidFill>
                  <a:srgbClr val="2A2E3A"/>
                </a:solidFill>
                <a:latin typeface="Helios"/>
                <a:ea typeface="Helios"/>
                <a:cs typeface="Helios"/>
                <a:sym typeface="Helios"/>
              </a:rPr>
              <a:t> </a:t>
            </a:r>
            <a:r>
              <a:rPr lang="en-US" sz="3399" dirty="0" err="1">
                <a:solidFill>
                  <a:srgbClr val="2A2E3A"/>
                </a:solidFill>
                <a:latin typeface="Helios"/>
                <a:ea typeface="Helios"/>
                <a:cs typeface="Helios"/>
                <a:sym typeface="Helios"/>
              </a:rPr>
              <a:t>ẩm</a:t>
            </a:r>
            <a:r>
              <a:rPr lang="en-US" sz="3399" dirty="0">
                <a:solidFill>
                  <a:srgbClr val="2A2E3A"/>
                </a:solidFill>
                <a:latin typeface="Helios"/>
                <a:ea typeface="Helios"/>
                <a:cs typeface="Helios"/>
                <a:sym typeface="Helios"/>
              </a:rPr>
              <a:t> AHT-10</a:t>
            </a:r>
          </a:p>
          <a:p>
            <a:pPr algn="ctr">
              <a:lnSpc>
                <a:spcPts val="4759"/>
              </a:lnSpc>
              <a:spcBef>
                <a:spcPct val="0"/>
              </a:spcBef>
            </a:pPr>
            <a:endParaRPr lang="en-US" sz="3399" dirty="0">
              <a:solidFill>
                <a:srgbClr val="2A2E3A"/>
              </a:solidFill>
              <a:latin typeface="Helios"/>
              <a:ea typeface="Helios"/>
              <a:cs typeface="Helios"/>
              <a:sym typeface="Helios"/>
            </a:endParaRPr>
          </a:p>
        </p:txBody>
      </p:sp>
      <p:pic>
        <p:nvPicPr>
          <p:cNvPr id="1026" name="Picture 2">
            <a:extLst>
              <a:ext uri="{FF2B5EF4-FFF2-40B4-BE49-F238E27FC236}">
                <a16:creationId xmlns:a16="http://schemas.microsoft.com/office/drawing/2014/main" id="{223B151C-7A28-B414-FB12-91BE5F8BE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0" y="2688112"/>
            <a:ext cx="5807248" cy="32665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D9552-3D30-B33F-D602-95E8D18F3F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11" t="17284" r="18010" b="18518"/>
          <a:stretch>
            <a:fillRect/>
          </a:stretch>
        </p:blipFill>
        <p:spPr bwMode="auto">
          <a:xfrm>
            <a:off x="10363200" y="6438900"/>
            <a:ext cx="5096609"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859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411059" cy="10287000"/>
            <a:chOff x="0" y="0"/>
            <a:chExt cx="2478633" cy="2709333"/>
          </a:xfrm>
        </p:grpSpPr>
        <p:sp>
          <p:nvSpPr>
            <p:cNvPr id="3" name="Freeform 3"/>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txBody>
            <a:bodyPr/>
            <a:lstStyle/>
            <a:p>
              <a:endParaRPr lang="en-US"/>
            </a:p>
          </p:txBody>
        </p:sp>
        <p:sp>
          <p:nvSpPr>
            <p:cNvPr id="4" name="TextBox 4"/>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1638678" y="2116116"/>
            <a:ext cx="4251597" cy="1381769"/>
          </a:xfrm>
          <a:custGeom>
            <a:avLst/>
            <a:gdLst/>
            <a:ahLst/>
            <a:cxnLst/>
            <a:rect l="l" t="t" r="r" b="b"/>
            <a:pathLst>
              <a:path w="4251597" h="1381769">
                <a:moveTo>
                  <a:pt x="0" y="0"/>
                </a:moveTo>
                <a:lnTo>
                  <a:pt x="4251597" y="0"/>
                </a:lnTo>
                <a:lnTo>
                  <a:pt x="4251597" y="1381769"/>
                </a:lnTo>
                <a:lnTo>
                  <a:pt x="0" y="1381769"/>
                </a:lnTo>
                <a:lnTo>
                  <a:pt x="0" y="0"/>
                </a:lnTo>
                <a:close/>
              </a:path>
            </a:pathLst>
          </a:custGeom>
          <a:blipFill>
            <a:blip r:embed="rId2"/>
            <a:stretch>
              <a:fillRect/>
            </a:stretch>
          </a:blipFill>
        </p:spPr>
        <p:txBody>
          <a:bodyPr/>
          <a:lstStyle/>
          <a:p>
            <a:endParaRPr lang="en-US"/>
          </a:p>
        </p:txBody>
      </p:sp>
      <p:sp>
        <p:nvSpPr>
          <p:cNvPr id="6" name="Freeform 6"/>
          <p:cNvSpPr/>
          <p:nvPr/>
        </p:nvSpPr>
        <p:spPr>
          <a:xfrm>
            <a:off x="11638678" y="3497885"/>
            <a:ext cx="2011982" cy="2011982"/>
          </a:xfrm>
          <a:custGeom>
            <a:avLst/>
            <a:gdLst/>
            <a:ahLst/>
            <a:cxnLst/>
            <a:rect l="l" t="t" r="r" b="b"/>
            <a:pathLst>
              <a:path w="2011982" h="2011982">
                <a:moveTo>
                  <a:pt x="0" y="0"/>
                </a:moveTo>
                <a:lnTo>
                  <a:pt x="2011982" y="0"/>
                </a:lnTo>
                <a:lnTo>
                  <a:pt x="2011982" y="2011982"/>
                </a:lnTo>
                <a:lnTo>
                  <a:pt x="0" y="2011982"/>
                </a:lnTo>
                <a:lnTo>
                  <a:pt x="0" y="0"/>
                </a:lnTo>
                <a:close/>
              </a:path>
            </a:pathLst>
          </a:custGeom>
          <a:blipFill>
            <a:blip r:embed="rId3"/>
            <a:stretch>
              <a:fillRect/>
            </a:stretch>
          </a:blipFill>
        </p:spPr>
        <p:txBody>
          <a:bodyPr/>
          <a:lstStyle/>
          <a:p>
            <a:endParaRPr lang="en-US"/>
          </a:p>
        </p:txBody>
      </p:sp>
      <p:sp>
        <p:nvSpPr>
          <p:cNvPr id="7" name="Freeform 7"/>
          <p:cNvSpPr/>
          <p:nvPr/>
        </p:nvSpPr>
        <p:spPr>
          <a:xfrm>
            <a:off x="13669256" y="3497885"/>
            <a:ext cx="2221019" cy="2011982"/>
          </a:xfrm>
          <a:custGeom>
            <a:avLst/>
            <a:gdLst/>
            <a:ahLst/>
            <a:cxnLst/>
            <a:rect l="l" t="t" r="r" b="b"/>
            <a:pathLst>
              <a:path w="2221019" h="2011982">
                <a:moveTo>
                  <a:pt x="0" y="0"/>
                </a:moveTo>
                <a:lnTo>
                  <a:pt x="2221019" y="0"/>
                </a:lnTo>
                <a:lnTo>
                  <a:pt x="2221019" y="2011982"/>
                </a:lnTo>
                <a:lnTo>
                  <a:pt x="0" y="2011982"/>
                </a:lnTo>
                <a:lnTo>
                  <a:pt x="0" y="0"/>
                </a:lnTo>
                <a:close/>
              </a:path>
            </a:pathLst>
          </a:custGeom>
          <a:blipFill>
            <a:blip r:embed="rId4"/>
            <a:stretch>
              <a:fillRect l="-8394" t="-11420" r="-6835" b="-15781"/>
            </a:stretch>
          </a:blipFill>
        </p:spPr>
        <p:txBody>
          <a:bodyPr/>
          <a:lstStyle/>
          <a:p>
            <a:endParaRPr lang="en-US"/>
          </a:p>
        </p:txBody>
      </p:sp>
      <p:sp>
        <p:nvSpPr>
          <p:cNvPr id="8" name="Freeform 8"/>
          <p:cNvSpPr/>
          <p:nvPr/>
        </p:nvSpPr>
        <p:spPr>
          <a:xfrm>
            <a:off x="11483380" y="6274394"/>
            <a:ext cx="4334560" cy="3293413"/>
          </a:xfrm>
          <a:custGeom>
            <a:avLst/>
            <a:gdLst/>
            <a:ahLst/>
            <a:cxnLst/>
            <a:rect l="l" t="t" r="r" b="b"/>
            <a:pathLst>
              <a:path w="4334560" h="3293413">
                <a:moveTo>
                  <a:pt x="0" y="0"/>
                </a:moveTo>
                <a:lnTo>
                  <a:pt x="4334560" y="0"/>
                </a:lnTo>
                <a:lnTo>
                  <a:pt x="4334560" y="3293413"/>
                </a:lnTo>
                <a:lnTo>
                  <a:pt x="0" y="3293413"/>
                </a:lnTo>
                <a:lnTo>
                  <a:pt x="0" y="0"/>
                </a:lnTo>
                <a:close/>
              </a:path>
            </a:pathLst>
          </a:custGeom>
          <a:blipFill>
            <a:blip r:embed="rId5"/>
            <a:stretch>
              <a:fillRect l="-5035" t="-38240"/>
            </a:stretch>
          </a:blipFill>
        </p:spPr>
        <p:txBody>
          <a:bodyPr/>
          <a:lstStyle/>
          <a:p>
            <a:endParaRPr lang="en-US"/>
          </a:p>
        </p:txBody>
      </p:sp>
      <p:sp>
        <p:nvSpPr>
          <p:cNvPr id="9" name="TextBox 9"/>
          <p:cNvSpPr txBox="1"/>
          <p:nvPr/>
        </p:nvSpPr>
        <p:spPr>
          <a:xfrm>
            <a:off x="671734" y="935453"/>
            <a:ext cx="9193156" cy="1139825"/>
          </a:xfrm>
          <a:prstGeom prst="rect">
            <a:avLst/>
          </a:prstGeom>
        </p:spPr>
        <p:txBody>
          <a:bodyPr lIns="0" tIns="0" rIns="0" bIns="0" rtlCol="0" anchor="t">
            <a:spAutoFit/>
          </a:bodyPr>
          <a:lstStyle/>
          <a:p>
            <a:pPr algn="l">
              <a:lnSpc>
                <a:spcPts val="9099"/>
              </a:lnSpc>
            </a:pPr>
            <a:r>
              <a:rPr lang="en-US" sz="6999" b="1">
                <a:solidFill>
                  <a:srgbClr val="2A2E3A"/>
                </a:solidFill>
                <a:latin typeface="Klein Bold"/>
                <a:ea typeface="Klein Bold"/>
                <a:cs typeface="Klein Bold"/>
                <a:sym typeface="Klein Bold"/>
              </a:rPr>
              <a:t>Linh Kiện Sử Dụng</a:t>
            </a:r>
          </a:p>
        </p:txBody>
      </p:sp>
      <p:sp>
        <p:nvSpPr>
          <p:cNvPr id="10" name="TextBox 10"/>
          <p:cNvSpPr txBox="1"/>
          <p:nvPr/>
        </p:nvSpPr>
        <p:spPr>
          <a:xfrm>
            <a:off x="1743526" y="3162116"/>
            <a:ext cx="5469687" cy="1225551"/>
          </a:xfrm>
          <a:prstGeom prst="rect">
            <a:avLst/>
          </a:prstGeom>
        </p:spPr>
        <p:txBody>
          <a:bodyPr lIns="0" tIns="0" rIns="0" bIns="0" rtlCol="0" anchor="t">
            <a:spAutoFit/>
          </a:bodyPr>
          <a:lstStyle/>
          <a:p>
            <a:pPr algn="ctr">
              <a:lnSpc>
                <a:spcPts val="4899"/>
              </a:lnSpc>
              <a:spcBef>
                <a:spcPct val="0"/>
              </a:spcBef>
            </a:pPr>
            <a:r>
              <a:rPr lang="en-US" sz="3499">
                <a:solidFill>
                  <a:srgbClr val="2A2E3A"/>
                </a:solidFill>
                <a:latin typeface="Helios"/>
                <a:ea typeface="Helios"/>
                <a:cs typeface="Helios"/>
                <a:sym typeface="Helios"/>
              </a:rPr>
              <a:t>Điện trở 120 Ohm, BreadBoard và dây cắm</a:t>
            </a:r>
          </a:p>
        </p:txBody>
      </p:sp>
      <p:sp>
        <p:nvSpPr>
          <p:cNvPr id="11" name="TextBox 11"/>
          <p:cNvSpPr txBox="1"/>
          <p:nvPr/>
        </p:nvSpPr>
        <p:spPr>
          <a:xfrm>
            <a:off x="1743526" y="7314675"/>
            <a:ext cx="5469687" cy="606426"/>
          </a:xfrm>
          <a:prstGeom prst="rect">
            <a:avLst/>
          </a:prstGeom>
        </p:spPr>
        <p:txBody>
          <a:bodyPr lIns="0" tIns="0" rIns="0" bIns="0" rtlCol="0" anchor="t">
            <a:spAutoFit/>
          </a:bodyPr>
          <a:lstStyle/>
          <a:p>
            <a:pPr algn="ctr">
              <a:lnSpc>
                <a:spcPts val="4899"/>
              </a:lnSpc>
              <a:spcBef>
                <a:spcPct val="0"/>
              </a:spcBef>
            </a:pPr>
            <a:r>
              <a:rPr lang="en-US" sz="3499">
                <a:solidFill>
                  <a:srgbClr val="2A2E3A"/>
                </a:solidFill>
                <a:latin typeface="Helios"/>
                <a:ea typeface="Helios"/>
                <a:cs typeface="Helios"/>
                <a:sym typeface="Helios"/>
              </a:rPr>
              <a:t>Mạch nạp ST-Link V2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657</Words>
  <Application>Microsoft Office PowerPoint</Application>
  <PresentationFormat>Custom</PresentationFormat>
  <Paragraphs>102</Paragraphs>
  <Slides>21</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Helios Bold</vt:lpstr>
      <vt:lpstr>Klein</vt:lpstr>
      <vt:lpstr>Times New Roman</vt:lpstr>
      <vt:lpstr>Arial</vt:lpstr>
      <vt:lpstr>Helios</vt:lpstr>
      <vt:lpstr>Arimo Bold</vt:lpstr>
      <vt:lpstr>Klein Bold</vt:lpstr>
      <vt:lpstr>Calibri</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SAFETY APPLICATION USING CAN</dc:title>
  <cp:lastModifiedBy>Lê Nguyên Phúc</cp:lastModifiedBy>
  <cp:revision>3</cp:revision>
  <dcterms:created xsi:type="dcterms:W3CDTF">2006-08-16T00:00:00Z</dcterms:created>
  <dcterms:modified xsi:type="dcterms:W3CDTF">2025-06-04T09:46:52Z</dcterms:modified>
  <dc:identifier>DAGkBLcw4lI</dc:identifier>
</cp:coreProperties>
</file>